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>
        <p:scale>
          <a:sx n="65" d="100"/>
          <a:sy n="65" d="100"/>
        </p:scale>
        <p:origin x="-102" y="-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4212" y="1199380"/>
            <a:ext cx="10139869" cy="5288972"/>
          </a:xfrm>
          <a:ln w="57150">
            <a:solidFill>
              <a:srgbClr val="00B0F0"/>
            </a:solidFill>
          </a:ln>
        </p:spPr>
        <p:txBody>
          <a:bodyPr/>
          <a:lstStyle/>
          <a:p>
            <a:r>
              <a:rPr lang="pt-BR" dirty="0" smtClean="0"/>
              <a:t>   Terceira Parte</a:t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012" y="1199380"/>
            <a:ext cx="3739069" cy="528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35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2166" y="3816001"/>
            <a:ext cx="8534400" cy="1507067"/>
          </a:xfrm>
        </p:spPr>
        <p:txBody>
          <a:bodyPr/>
          <a:lstStyle/>
          <a:p>
            <a:r>
              <a:rPr lang="pt-BR" dirty="0" smtClean="0"/>
              <a:t>Coleta da solidariedade </a:t>
            </a:r>
            <a:endParaRPr lang="pt-BR" dirty="0"/>
          </a:p>
        </p:txBody>
      </p:sp>
      <p:pic>
        <p:nvPicPr>
          <p:cNvPr id="5" name="Espaço Reservado para Imagem 4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7" b="11497"/>
          <a:stretch>
            <a:fillRect/>
          </a:stretch>
        </p:blipFill>
        <p:spPr/>
      </p:pic>
      <p:sp>
        <p:nvSpPr>
          <p:cNvPr id="4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5887389" y="5481470"/>
            <a:ext cx="3329348" cy="56604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pt-BR" sz="2800" b="1" dirty="0" smtClean="0"/>
              <a:t>29 Março de 2015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51663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 flipH="1">
            <a:off x="850730" y="1120141"/>
            <a:ext cx="1094503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/>
              <a:t>Na Constituição pastoral </a:t>
            </a:r>
            <a:r>
              <a:rPr lang="pt-BR" sz="2000" dirty="0" err="1" smtClean="0"/>
              <a:t>Gaudium</a:t>
            </a:r>
            <a:r>
              <a:rPr lang="pt-BR" sz="2000" dirty="0" smtClean="0"/>
              <a:t> et </a:t>
            </a:r>
            <a:r>
              <a:rPr lang="pt-BR" sz="2000" dirty="0" err="1" smtClean="0"/>
              <a:t>Spes</a:t>
            </a:r>
            <a:r>
              <a:rPr lang="pt-BR" sz="2000" dirty="0" smtClean="0"/>
              <a:t>, a Igreja expressou de modo claro a relação que existe entre a missão que lhe é própria e a responsabilidade que ela tem de colaborar com a sociedade.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 smtClean="0"/>
              <a:t>“A Igreja pensa que, por meio de cada um dos seus membros e por seus membros e por e por toda a sua comunidade, pode ajudar o mundo a tornar mais humana a família humana e a sua história”.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 smtClean="0"/>
              <a:t>Outro critério fundamental para sua atuação é a atenção aos pobres  e sofredores, às “periferias existenciais”, como as denomina o Papa Francisco.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 smtClean="0"/>
              <a:t>Os desdobramentos da urgência se estendem ao cuidado e à proteção da dignidade humana em todas as etapas da sua existência: </a:t>
            </a:r>
            <a:r>
              <a:rPr lang="pt-BR" sz="2000" b="1" dirty="0" smtClean="0">
                <a:solidFill>
                  <a:schemeClr val="bg1"/>
                </a:solidFill>
              </a:rPr>
              <a:t>o cuidado com a família, com as crianças, os adolescentes e jovens, com os trabalhadores e trabalhadoras. Indica também, a necessária atenção aos migrantes nas suas diferenças, o combate ao preconceito e à discriminação, o apoio a iniciativa de inclusão social dos indígenas e afrodescendentes, entre outras. 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67800" y="398264"/>
            <a:ext cx="105512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Igreja e sociedade: serviço. Diálogo e cooperação.</a:t>
            </a:r>
          </a:p>
        </p:txBody>
      </p:sp>
    </p:spTree>
    <p:extLst>
      <p:ext uri="{BB962C8B-B14F-4D97-AF65-F5344CB8AC3E}">
        <p14:creationId xmlns:p14="http://schemas.microsoft.com/office/powerpoint/2010/main" val="285044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029200"/>
            <a:ext cx="10818812" cy="1737360"/>
          </a:xfrm>
          <a:ln w="38100">
            <a:solidFill>
              <a:schemeClr val="accent6"/>
            </a:solidFill>
          </a:ln>
        </p:spPr>
        <p:txBody>
          <a:bodyPr>
            <a:noAutofit/>
          </a:bodyPr>
          <a:lstStyle/>
          <a:p>
            <a:pPr algn="just"/>
            <a:r>
              <a:rPr lang="pt-BR" sz="2000" dirty="0" smtClean="0"/>
              <a:t>De acordo com a Doutrina Social da Igreja, que encontrou na </a:t>
            </a:r>
            <a:r>
              <a:rPr lang="pt-BR" sz="2000" dirty="0" err="1" smtClean="0"/>
              <a:t>Gaudium</a:t>
            </a:r>
            <a:r>
              <a:rPr lang="pt-BR" sz="2000" dirty="0" smtClean="0"/>
              <a:t> et </a:t>
            </a:r>
            <a:r>
              <a:rPr lang="pt-BR" sz="2000" dirty="0" err="1" smtClean="0"/>
              <a:t>Spes</a:t>
            </a:r>
            <a:r>
              <a:rPr lang="pt-BR" sz="2000" dirty="0" smtClean="0"/>
              <a:t> um dos seus pontos altos, a dignidade da pessoa humana, o bem comum e a justiça social são  os critérios a partir dos quais a Igreja discerne a oportunidade e o estilo de seu diálogo e de sua colaboração com a sociedade. </a:t>
            </a:r>
            <a:endParaRPr lang="pt-BR" sz="2000" dirty="0"/>
          </a:p>
        </p:txBody>
      </p:sp>
      <p:pic>
        <p:nvPicPr>
          <p:cNvPr id="5" name="Espaço Reservado para Imagem 4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7" b="11497"/>
          <a:stretch>
            <a:fillRect/>
          </a:stretch>
        </p:blipFill>
        <p:spPr/>
      </p:pic>
      <p:sp>
        <p:nvSpPr>
          <p:cNvPr id="4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594362" y="4038177"/>
            <a:ext cx="10504168" cy="362373"/>
          </a:xfrm>
        </p:spPr>
        <p:txBody>
          <a:bodyPr>
            <a:noAutofit/>
          </a:bodyPr>
          <a:lstStyle/>
          <a:p>
            <a:r>
              <a:rPr lang="pt-BR" sz="2400" b="1" dirty="0" smtClean="0"/>
              <a:t>Os critérios: Dignidade humana, bem comum e justiça social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302134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9012" y="87630"/>
            <a:ext cx="7370128" cy="598170"/>
          </a:xfrm>
        </p:spPr>
        <p:txBody>
          <a:bodyPr/>
          <a:lstStyle/>
          <a:p>
            <a:r>
              <a:rPr lang="pt-BR" dirty="0" smtClean="0"/>
              <a:t>Proteção dos direitos fundamentais </a:t>
            </a:r>
            <a:endParaRPr lang="pt-BR" dirty="0"/>
          </a:p>
        </p:txBody>
      </p:sp>
      <p:pic>
        <p:nvPicPr>
          <p:cNvPr id="5" name="Espaço Reservado para Imagem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5" r="14115"/>
          <a:stretch>
            <a:fillRect/>
          </a:stretch>
        </p:blipFill>
        <p:spPr/>
      </p:pic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418012" y="1005416"/>
            <a:ext cx="7583488" cy="3875194"/>
          </a:xfrm>
        </p:spPr>
        <p:txBody>
          <a:bodyPr>
            <a:noAutofit/>
          </a:bodyPr>
          <a:lstStyle/>
          <a:p>
            <a:pPr algn="just"/>
            <a:r>
              <a:rPr lang="pt-BR" sz="2400" dirty="0" smtClean="0"/>
              <a:t>No Brasil, alguns direitos básicos ainda carecem de avanços para serem disponibilizados a toda a população: direito a água limpa e potável, direito à alimentação, direito à moradia, direito a liberdade, direito à manifestação religiosa publicamente </a:t>
            </a:r>
          </a:p>
          <a:p>
            <a:pPr algn="just"/>
            <a:r>
              <a:rPr lang="pt-BR" sz="2400" dirty="0" smtClean="0"/>
              <a:t>O fundamental de todos estes direitos é o direito à via, desde sua concepção até o fim natural.  </a:t>
            </a:r>
            <a:endParaRPr lang="pt-BR" sz="24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940" y="4177436"/>
            <a:ext cx="4480560" cy="250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54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7566" y="300942"/>
            <a:ext cx="9761220" cy="509286"/>
          </a:xfrm>
        </p:spPr>
        <p:txBody>
          <a:bodyPr/>
          <a:lstStyle/>
          <a:p>
            <a:r>
              <a:rPr lang="pt-BR" b="1" dirty="0" smtClean="0"/>
              <a:t>O bem comum: promoção e defesa da justiça social</a:t>
            </a:r>
            <a:endParaRPr lang="pt-BR" b="1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66" y="1204355"/>
            <a:ext cx="4051043" cy="2852420"/>
          </a:xfrm>
        </p:spPr>
      </p:pic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629874" y="1472628"/>
            <a:ext cx="7220143" cy="2315873"/>
          </a:xfrm>
        </p:spPr>
        <p:txBody>
          <a:bodyPr>
            <a:noAutofit/>
          </a:bodyPr>
          <a:lstStyle/>
          <a:p>
            <a:pPr algn="just"/>
            <a:r>
              <a:rPr lang="pt-BR" sz="2400" dirty="0" smtClean="0"/>
              <a:t>A fé deve incidir em todas as dimensões da vida, e não só âmbito provado. Ela deve chegar à expressão política, que apresenta entre suas finalidades principais s promoção do bem comum e da justiça social.</a:t>
            </a:r>
            <a:endParaRPr lang="pt-BR" sz="24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546" y="4300431"/>
            <a:ext cx="6055826" cy="236614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4993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76346" y="827009"/>
            <a:ext cx="6072554" cy="586154"/>
          </a:xfrm>
        </p:spPr>
        <p:txBody>
          <a:bodyPr/>
          <a:lstStyle/>
          <a:p>
            <a:r>
              <a:rPr lang="pt-BR" b="1" dirty="0" smtClean="0"/>
              <a:t>O serviço da Igreja à sociedade </a:t>
            </a:r>
            <a:endParaRPr lang="pt-BR" b="1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180492" y="2931795"/>
            <a:ext cx="8711434" cy="3554393"/>
          </a:xfrm>
        </p:spPr>
        <p:txBody>
          <a:bodyPr>
            <a:noAutofit/>
          </a:bodyPr>
          <a:lstStyle/>
          <a:p>
            <a:pPr algn="just"/>
            <a:r>
              <a:rPr lang="pt-BR" sz="2400" dirty="0" smtClean="0">
                <a:solidFill>
                  <a:schemeClr val="bg1"/>
                </a:solidFill>
              </a:rPr>
              <a:t>As comunidades precisam se converter à missão. O contexto de pluralismo não pode ser motivo de fechamento e respeito e rejeição à sociedade.</a:t>
            </a:r>
          </a:p>
          <a:p>
            <a:pPr algn="just"/>
            <a:endParaRPr lang="pt-BR" sz="2400" dirty="0" smtClean="0">
              <a:solidFill>
                <a:schemeClr val="bg1"/>
              </a:solidFill>
            </a:endParaRPr>
          </a:p>
          <a:p>
            <a:pPr algn="just"/>
            <a:r>
              <a:rPr lang="pt-BR" sz="2400" dirty="0" smtClean="0">
                <a:solidFill>
                  <a:schemeClr val="bg1"/>
                </a:solidFill>
              </a:rPr>
              <a:t>Para o discernimento evangélico o Papa Francisco considera necessário estudar e acompanhar os sinais dos tempos.</a:t>
            </a:r>
            <a:endParaRPr lang="pt-BR" sz="2400" dirty="0">
              <a:solidFill>
                <a:schemeClr val="bg1"/>
              </a:solidFill>
            </a:endParaRPr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1" y="248817"/>
            <a:ext cx="2393950" cy="2605508"/>
          </a:xfrm>
        </p:spPr>
      </p:pic>
    </p:spTree>
    <p:extLst>
      <p:ext uri="{BB962C8B-B14F-4D97-AF65-F5344CB8AC3E}">
        <p14:creationId xmlns:p14="http://schemas.microsoft.com/office/powerpoint/2010/main" val="78431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5847" y="211016"/>
            <a:ext cx="1187547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2800" dirty="0" smtClean="0"/>
              <a:t>A Igreja Católica também participa efetivamente da sociedade por meio das pastorais que atuam nas pastorais sociais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sz="2800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2800" dirty="0" smtClean="0"/>
              <a:t>Repensar a própria responsabilidade  em relação à sociedade em temas como: sustentabilidade, respeito aos direitos dos outros , liberdade religiosa, educação para a solidariedade, cuidados com os bens públicos.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sz="2800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2800" dirty="0" smtClean="0"/>
              <a:t>Criar serviços a partir das características da paróquia e das capacitações dos paroquianos (reforço escolar, biblioteca comunitária, mutirões de ajuda  e outros)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sz="2800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2800" dirty="0" smtClean="0"/>
              <a:t>O diálogo com a sociedade compreende também o principio do diálogo ecumênico e inter-religioso. 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19569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7012" y="0"/>
            <a:ext cx="10712207" cy="720970"/>
          </a:xfrm>
        </p:spPr>
        <p:txBody>
          <a:bodyPr/>
          <a:lstStyle/>
          <a:p>
            <a:r>
              <a:rPr lang="pt-BR" b="1" dirty="0" smtClean="0"/>
              <a:t>Conselhos Paritários e participação social</a:t>
            </a:r>
            <a:endParaRPr lang="pt-BR" b="1" dirty="0"/>
          </a:p>
        </p:txBody>
      </p:sp>
      <p:pic>
        <p:nvPicPr>
          <p:cNvPr id="8" name="Espaço Reservado para Imagem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7" r="12647"/>
          <a:stretch>
            <a:fillRect/>
          </a:stretch>
        </p:blipFill>
        <p:spPr>
          <a:xfrm>
            <a:off x="227012" y="1019908"/>
            <a:ext cx="3280974" cy="4572000"/>
          </a:xfrm>
        </p:spPr>
      </p:pic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704493" y="1019908"/>
            <a:ext cx="7666891" cy="4759570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000" dirty="0" smtClean="0">
                <a:solidFill>
                  <a:schemeClr val="bg1"/>
                </a:solidFill>
              </a:rPr>
              <a:t>Inscrever a participação nos Conselhos Participativos no Plano pastoral da diocese ou paróquia, como uma das formas de participação da Igreja na edificação do bem comum da sociedade.</a:t>
            </a:r>
          </a:p>
          <a:p>
            <a:pPr algn="just"/>
            <a:endParaRPr lang="pt-BR" sz="2000" dirty="0">
              <a:solidFill>
                <a:schemeClr val="bg1"/>
              </a:solidFill>
            </a:endParaRPr>
          </a:p>
          <a:p>
            <a:pPr algn="just"/>
            <a:r>
              <a:rPr lang="pt-BR" sz="2000" dirty="0" smtClean="0">
                <a:solidFill>
                  <a:schemeClr val="bg1"/>
                </a:solidFill>
              </a:rPr>
              <a:t>Esclarecer a comunidade sobre a importância da participação nos Conselhos paritários.</a:t>
            </a:r>
          </a:p>
          <a:p>
            <a:pPr algn="just"/>
            <a:endParaRPr lang="pt-BR" sz="2000" dirty="0">
              <a:solidFill>
                <a:schemeClr val="bg1"/>
              </a:solidFill>
            </a:endParaRPr>
          </a:p>
          <a:p>
            <a:pPr algn="just"/>
            <a:r>
              <a:rPr lang="pt-BR" sz="2000" dirty="0" smtClean="0">
                <a:solidFill>
                  <a:schemeClr val="bg1"/>
                </a:solidFill>
              </a:rPr>
              <a:t>Obter informação sobre os Conselhos Paritários constituídos em seu município e sobre seu funcionamento.</a:t>
            </a:r>
          </a:p>
          <a:p>
            <a:pPr algn="just"/>
            <a:endParaRPr lang="pt-BR" sz="2000" dirty="0" smtClean="0">
              <a:solidFill>
                <a:schemeClr val="bg1"/>
              </a:solidFill>
            </a:endParaRPr>
          </a:p>
          <a:p>
            <a:pPr algn="just"/>
            <a:r>
              <a:rPr lang="pt-BR" sz="2000" dirty="0" smtClean="0">
                <a:solidFill>
                  <a:schemeClr val="bg1"/>
                </a:solidFill>
              </a:rPr>
              <a:t>Escolher e preparar pessoas na comunidade para participarem em nome da/e como Igreja.</a:t>
            </a:r>
            <a:endParaRPr lang="pt-B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96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04314" y="0"/>
            <a:ext cx="6601680" cy="1049215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Participação na reforma política</a:t>
            </a:r>
            <a:br>
              <a:rPr lang="pt-BR" dirty="0" smtClean="0"/>
            </a:br>
            <a:endParaRPr lang="pt-BR" dirty="0"/>
          </a:p>
        </p:txBody>
      </p:sp>
      <p:pic>
        <p:nvPicPr>
          <p:cNvPr id="5" name="Espaço Reservado para Imagem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8" r="24598"/>
          <a:stretch>
            <a:fillRect/>
          </a:stretch>
        </p:blipFill>
        <p:spPr>
          <a:xfrm>
            <a:off x="141931" y="4191470"/>
            <a:ext cx="1831468" cy="2552131"/>
          </a:xfrm>
        </p:spPr>
      </p:pic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68741" y="939257"/>
            <a:ext cx="10686198" cy="5918743"/>
          </a:xfrm>
        </p:spPr>
        <p:txBody>
          <a:bodyPr>
            <a:normAutofit/>
          </a:bodyPr>
          <a:lstStyle/>
          <a:p>
            <a:pPr algn="just"/>
            <a:r>
              <a:rPr lang="pt-BR" sz="2000" dirty="0" smtClean="0">
                <a:solidFill>
                  <a:schemeClr val="bg1"/>
                </a:solidFill>
              </a:rPr>
              <a:t>A participação dos discípulos missionários no bem comum pelo processo político é um direito e um dever, como cidadão e do exercício da missão.</a:t>
            </a:r>
          </a:p>
          <a:p>
            <a:pPr algn="just"/>
            <a:endParaRPr lang="pt-BR" sz="2000" dirty="0" smtClean="0">
              <a:solidFill>
                <a:schemeClr val="bg1"/>
              </a:solidFill>
            </a:endParaRPr>
          </a:p>
          <a:p>
            <a:pPr algn="just"/>
            <a:r>
              <a:rPr lang="pt-BR" sz="2000" dirty="0" smtClean="0">
                <a:solidFill>
                  <a:schemeClr val="bg1"/>
                </a:solidFill>
              </a:rPr>
              <a:t>Que a comunidade não esteja alheia aos processos políticos na sociedade.</a:t>
            </a:r>
          </a:p>
          <a:p>
            <a:pPr algn="just"/>
            <a:endParaRPr lang="pt-BR" sz="2000" dirty="0" smtClean="0">
              <a:solidFill>
                <a:schemeClr val="bg1"/>
              </a:solidFill>
            </a:endParaRPr>
          </a:p>
          <a:p>
            <a:pPr algn="just"/>
            <a:r>
              <a:rPr lang="pt-BR" sz="2000" dirty="0" smtClean="0">
                <a:solidFill>
                  <a:schemeClr val="bg1"/>
                </a:solidFill>
              </a:rPr>
              <a:t>Os discípulos e missionários  devem ser esclarecidos e capacitados para discernir   por eles mesmos a partir de Jesus Cristo e do Projeto do Pai, em vista de opções  construtivas  para  a sociedade. </a:t>
            </a:r>
          </a:p>
          <a:p>
            <a:pPr algn="just"/>
            <a:endParaRPr lang="pt-BR" sz="2000" dirty="0" smtClean="0">
              <a:solidFill>
                <a:schemeClr val="bg1"/>
              </a:solidFill>
            </a:endParaRPr>
          </a:p>
          <a:p>
            <a:pPr lvl="5" algn="just"/>
            <a:r>
              <a:rPr lang="pt-BR" sz="2000" dirty="0" smtClean="0">
                <a:solidFill>
                  <a:schemeClr val="bg1"/>
                </a:solidFill>
              </a:rPr>
              <a:t>Convidar pessoas para debater, traçar metas e estratégica,  , de mobilização, em vistas da contribuição à necessária reforma politica </a:t>
            </a:r>
            <a:endParaRPr lang="pt-B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07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tia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167</TotalTime>
  <Words>704</Words>
  <Application>Microsoft Office PowerPoint</Application>
  <PresentationFormat>Personalizar</PresentationFormat>
  <Paragraphs>45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Fatia</vt:lpstr>
      <vt:lpstr>   Terceira Parte    </vt:lpstr>
      <vt:lpstr>Apresentação do PowerPoint</vt:lpstr>
      <vt:lpstr>De acordo com a Doutrina Social da Igreja, que encontrou na Gaudium et Spes um dos seus pontos altos, a dignidade da pessoa humana, o bem comum e a justiça social são  os critérios a partir dos quais a Igreja discerne a oportunidade e o estilo de seu diálogo e de sua colaboração com a sociedade. </vt:lpstr>
      <vt:lpstr>Proteção dos direitos fundamentais </vt:lpstr>
      <vt:lpstr>O bem comum: promoção e defesa da justiça social</vt:lpstr>
      <vt:lpstr>O serviço da Igreja à sociedade </vt:lpstr>
      <vt:lpstr>Apresentação do PowerPoint</vt:lpstr>
      <vt:lpstr>Conselhos Paritários e participação social</vt:lpstr>
      <vt:lpstr>Participação na reforma política </vt:lpstr>
      <vt:lpstr>Coleta da solidariedade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Terceira Parte</dc:title>
  <dc:creator>Toninho Evangelista</dc:creator>
  <cp:lastModifiedBy>Thiago</cp:lastModifiedBy>
  <cp:revision>17</cp:revision>
  <dcterms:created xsi:type="dcterms:W3CDTF">2014-10-19T02:09:04Z</dcterms:created>
  <dcterms:modified xsi:type="dcterms:W3CDTF">2015-02-19T14:06:16Z</dcterms:modified>
</cp:coreProperties>
</file>