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2"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31939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2059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2005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18078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2587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10950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38080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5723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5500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1848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2147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2148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04853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96611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85261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5832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4884526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2139351" y="1431984"/>
            <a:ext cx="3674853" cy="3994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t>CF 2015 – Texto Base</a:t>
            </a:r>
          </a:p>
          <a:p>
            <a:pPr algn="ctr"/>
            <a:r>
              <a:rPr lang="pt-BR" sz="2400" b="1" dirty="0" smtClean="0"/>
              <a:t>2ª parte – JULGAR</a:t>
            </a:r>
          </a:p>
          <a:p>
            <a:pPr algn="ctr"/>
            <a:r>
              <a:rPr lang="pt-BR" sz="2400" b="1" dirty="0" smtClean="0"/>
              <a:t>Eu vim para servir </a:t>
            </a:r>
          </a:p>
          <a:p>
            <a:pPr algn="ctr"/>
            <a:r>
              <a:rPr lang="pt-BR" sz="1600" b="1" dirty="0" smtClean="0"/>
              <a:t>(cf. Mc 10,45)</a:t>
            </a:r>
            <a:endParaRPr lang="pt-BR" sz="1600" b="1" dirty="0"/>
          </a:p>
        </p:txBody>
      </p:sp>
      <p:pic>
        <p:nvPicPr>
          <p:cNvPr id="8" name="Picture 2" descr="http://portalkairos.org/wp-content/uploads/2014/10/cartaz_campanha_da_fraternidade_2015_pk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9239" y="103517"/>
            <a:ext cx="458058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507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9"/>
            <a:ext cx="8915400" cy="6047116"/>
          </a:xfrm>
        </p:spPr>
        <p:txBody>
          <a:bodyPr>
            <a:noAutofit/>
          </a:bodyPr>
          <a:lstStyle/>
          <a:p>
            <a:r>
              <a:rPr lang="pt-BR" sz="1510" b="1" dirty="0">
                <a:latin typeface="Arial Black" panose="020B0A04020102020204" pitchFamily="34" charset="0"/>
              </a:rPr>
              <a:t>Essa foi uma ocasião propícia para Jesus oferecer uma verdadeira catequese acerca do poder como serviço (cf. Mc 8,34-35; 9,35-37). Jesus então os chamou e disse-lhes:</a:t>
            </a:r>
          </a:p>
          <a:p>
            <a:r>
              <a:rPr lang="pt-BR" sz="1510" b="1" dirty="0">
                <a:latin typeface="Arial Black" panose="020B0A04020102020204" pitchFamily="34" charset="0"/>
              </a:rPr>
              <a:t>Sabeis que os que são considerados chefes das nações as dominam, e os seus grandes fazem sentir seu poder. Entre vós não deve ser assim. Quem quiser ser o maior entre vós seja aquele que vos serve, e quem quiser ser o primeiro entre vós seja o escravo de todos. Pois o Filho do Homem não veio para ser servido, mas para servir e dar a vida em resgate por muitos (Mc 10,42-45).</a:t>
            </a:r>
          </a:p>
          <a:p>
            <a:r>
              <a:rPr lang="pt-BR" sz="1510" b="1" dirty="0">
                <a:latin typeface="Arial Black" panose="020B0A04020102020204" pitchFamily="34" charset="0"/>
              </a:rPr>
              <a:t>Pela fala de Jesus, percebe-se que os próprios discípulos estavam tomados pela lógica de poder contrária aos valores do Reino anunciados por Jesus. Ele entendia e vivia o poder na perspectiva do amor, da entrega aos irmãos e irmãs. Ele expressou isso concretamente nas opções de sua vida, a ponto de oferecer sua própria vida pela humanidade. </a:t>
            </a:r>
          </a:p>
          <a:p>
            <a:r>
              <a:rPr lang="pt-BR" sz="1510" b="1" dirty="0">
                <a:latin typeface="Arial Black" panose="020B0A04020102020204" pitchFamily="34" charset="0"/>
              </a:rPr>
              <a:t>Quando Jesus fez esse anúncio, Pedro não entendeu e ousou censurá-lo: “Deus não permita tal coisa, Senhor! Que isto nunca te aconteça!” (</a:t>
            </a:r>
            <a:r>
              <a:rPr lang="pt-BR" sz="1510" b="1" dirty="0" err="1">
                <a:latin typeface="Arial Black" panose="020B0A04020102020204" pitchFamily="34" charset="0"/>
              </a:rPr>
              <a:t>Mt</a:t>
            </a:r>
            <a:r>
              <a:rPr lang="pt-BR" sz="1510" b="1" dirty="0">
                <a:latin typeface="Arial Black" panose="020B0A04020102020204" pitchFamily="34" charset="0"/>
              </a:rPr>
              <a:t> 16,21-22).  Jesus apontou outra direção, mostrando que o discípulo necessariamente deve seguir o Mestre.  E o seguimento conduz à generosa entrega da vida em favor dos outros.</a:t>
            </a:r>
          </a:p>
          <a:p>
            <a:r>
              <a:rPr lang="pt-BR" sz="1510" b="1" dirty="0">
                <a:latin typeface="Arial Black" panose="020B0A04020102020204" pitchFamily="34" charset="0"/>
              </a:rPr>
              <a:t>O serviço, nós o vemos expresso na última ceia, quando o evangelista apresenta o gesto do lava-pés. Durante a ceia, Pedro não queria permitir a Jesus lhe lavar os pés. Pedro disse: “Tu não me lavarás os pés nunca! Mas Jesus respondeu: ‘Se eu não te lavar, não terás parte comigo’” (</a:t>
            </a:r>
            <a:r>
              <a:rPr lang="pt-BR" sz="1510" b="1" dirty="0" err="1">
                <a:latin typeface="Arial Black" panose="020B0A04020102020204" pitchFamily="34" charset="0"/>
              </a:rPr>
              <a:t>Jo</a:t>
            </a:r>
            <a:r>
              <a:rPr lang="pt-BR" sz="1510" b="1" dirty="0">
                <a:latin typeface="Arial Black" panose="020B0A04020102020204" pitchFamily="34" charset="0"/>
              </a:rPr>
              <a:t> 13,8). Simão Pedro reagiu desta maneira porque considerava o Mestre muito importante para aquela função, reservada aos de menor importância em uma casa. </a:t>
            </a:r>
          </a:p>
          <a:p>
            <a:endParaRPr lang="pt-BR" sz="1510"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425432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10883"/>
            <a:ext cx="8915400" cy="5978106"/>
          </a:xfrm>
        </p:spPr>
        <p:txBody>
          <a:bodyPr>
            <a:normAutofit/>
          </a:bodyPr>
          <a:lstStyle/>
          <a:p>
            <a:r>
              <a:rPr lang="pt-BR" b="1" dirty="0">
                <a:latin typeface="Arial Black" panose="020B0A04020102020204" pitchFamily="34" charset="0"/>
              </a:rPr>
              <a:t>Para assumir a missão de Jesus, o discípulo precisa estar tomado pelo espírito de serviço. Nessa perspectiva, se compreendem também outras orientações sobre o discipulado e o serviço ao mundo: “Se alguém quer vir após mim, renuncie a si mesmo, tome a sua cruz e siga-me! Pois, quem quiser salvar sua vida a perderá; mas quem perder sua vida por causa de mim e do Evangelho, a salvará” (Mc 8,35). Essa lógica de serviço coloca a religião como instrumento de construção de uma nova sociedade</a:t>
            </a:r>
            <a:r>
              <a:rPr lang="pt-BR" b="1" dirty="0" smtClean="0">
                <a:latin typeface="Arial Black" panose="020B0A04020102020204" pitchFamily="34" charset="0"/>
              </a:rPr>
              <a:t>.</a:t>
            </a:r>
          </a:p>
          <a:p>
            <a:pPr lvl="1"/>
            <a:r>
              <a:rPr lang="pt-BR" b="1" dirty="0">
                <a:latin typeface="Arial Black" panose="020B0A04020102020204" pitchFamily="34" charset="0"/>
              </a:rPr>
              <a:t>A Igreja nascente a serviço de uma sociedade reconciliada</a:t>
            </a:r>
            <a:endParaRPr lang="pt-BR" sz="1400" b="1" dirty="0">
              <a:latin typeface="Arial Black" panose="020B0A04020102020204" pitchFamily="34" charset="0"/>
            </a:endParaRPr>
          </a:p>
          <a:p>
            <a:r>
              <a:rPr lang="pt-BR" b="1" dirty="0">
                <a:latin typeface="Arial Black" panose="020B0A04020102020204" pitchFamily="34" charset="0"/>
              </a:rPr>
              <a:t>Jesus confiou aos apóstolos a missão de construir o Reino de Deus no coração dos homens e mulheres deste mundo. Com a morte e ressurreição de Jesus, Deus cumpriu sua promessa de enviar o Espírito Santo (At 2,1ss). Assim, receberam a força salvadora que impele os discípulos missionários de Jesus a anunciar este Reino e a chamar as nações a fazerem parte dele</a:t>
            </a:r>
            <a:r>
              <a:rPr lang="pt-BR" b="1" dirty="0" smtClean="0">
                <a:latin typeface="Arial Black" panose="020B0A04020102020204" pitchFamily="34" charset="0"/>
              </a:rPr>
              <a:t>.</a:t>
            </a:r>
          </a:p>
          <a:p>
            <a:r>
              <a:rPr lang="pt-BR" b="1" dirty="0">
                <a:latin typeface="Arial Black" panose="020B0A04020102020204" pitchFamily="34" charset="0"/>
              </a:rPr>
              <a:t>O Apóstolo Paulo, chamado por Jesus no caminho de Damasco (Atos 9), tornou-se um ativo missionário e evangelizador, levando a muitas cidades a mensagem do Reino de Deus. A vida e a obra de Paulo, pastor e missionário, se inseriram no mesmo horizonte de Jesus. Ele anunciava que Jesus</a:t>
            </a:r>
          </a:p>
          <a:p>
            <a:endParaRPr lang="pt-BR" dirty="0"/>
          </a:p>
          <a:p>
            <a:endParaRPr lang="pt-BR" dirty="0"/>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311108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9"/>
            <a:ext cx="8915400" cy="6047116"/>
          </a:xfrm>
        </p:spPr>
        <p:txBody>
          <a:bodyPr>
            <a:normAutofit fontScale="85000" lnSpcReduction="20000"/>
          </a:bodyPr>
          <a:lstStyle/>
          <a:p>
            <a:r>
              <a:rPr lang="pt-BR" sz="2000" b="1" dirty="0" smtClean="0">
                <a:latin typeface="Arial Black" panose="020B0A04020102020204" pitchFamily="34" charset="0"/>
              </a:rPr>
              <a:t>(...) </a:t>
            </a:r>
            <a:r>
              <a:rPr lang="pt-BR" sz="2000" b="1" dirty="0">
                <a:latin typeface="Arial Black" panose="020B0A04020102020204" pitchFamily="34" charset="0"/>
              </a:rPr>
              <a:t>existindo em forma divina, não se apegou ao ser igual a Deus, mas despojou-se, assumindo a forma de escravo e tornando-se semelhante ao ser humano. E, encontrado em aspecto humano, humilhou-se, fazendo-se obediente até a morte – e morte de cruz! Por isso, Deus o exaltou acima de tudo e lhe deu o Nome que está acima de todo nome (...). “Jesus Cristo é o Senhor”, para a glória de Deus Pai (</a:t>
            </a:r>
            <a:r>
              <a:rPr lang="pt-BR" sz="2000" b="1" dirty="0" err="1">
                <a:latin typeface="Arial Black" panose="020B0A04020102020204" pitchFamily="34" charset="0"/>
              </a:rPr>
              <a:t>Fl</a:t>
            </a:r>
            <a:r>
              <a:rPr lang="pt-BR" sz="2000" b="1" dirty="0">
                <a:latin typeface="Arial Black" panose="020B0A04020102020204" pitchFamily="34" charset="0"/>
              </a:rPr>
              <a:t> 2,6-9.11).</a:t>
            </a:r>
          </a:p>
          <a:p>
            <a:r>
              <a:rPr lang="pt-BR" sz="2000" b="1" dirty="0">
                <a:latin typeface="Arial Black" panose="020B0A04020102020204" pitchFamily="34" charset="0"/>
              </a:rPr>
              <a:t>Paulo foi um missionário eminentemente urbano. Ele criou uma rede de comunidades eclesiais e de colaboradores e colaboradoras nas periferias de grandes cidades do Império Romano, especialmente </a:t>
            </a:r>
            <a:r>
              <a:rPr lang="pt-BR" sz="2000" b="1" dirty="0" err="1">
                <a:latin typeface="Arial Black" panose="020B0A04020102020204" pitchFamily="34" charset="0"/>
              </a:rPr>
              <a:t>Antioquia</a:t>
            </a:r>
            <a:r>
              <a:rPr lang="pt-BR" sz="2000" b="1" dirty="0">
                <a:latin typeface="Arial Black" panose="020B0A04020102020204" pitchFamily="34" charset="0"/>
              </a:rPr>
              <a:t> da Síria, Corinto, Éfeso e Roma. Para ele, a força do Crucificado-Ressuscitado determina o ser e o agir dos seus seguidores: “Portanto, se alguém está em Cristo, é criatura nova. O que era antigo passou, agora tudo é novo” (2Cor 5,17; cf. </a:t>
            </a:r>
            <a:r>
              <a:rPr lang="pt-BR" sz="2000" b="1" dirty="0" err="1">
                <a:latin typeface="Arial Black" panose="020B0A04020102020204" pitchFamily="34" charset="0"/>
              </a:rPr>
              <a:t>Gl</a:t>
            </a:r>
            <a:r>
              <a:rPr lang="pt-BR" sz="2000" b="1" dirty="0">
                <a:latin typeface="Arial Black" panose="020B0A04020102020204" pitchFamily="34" charset="0"/>
              </a:rPr>
              <a:t> 6,15).</a:t>
            </a:r>
          </a:p>
          <a:p>
            <a:r>
              <a:rPr lang="pt-BR" sz="2000" b="1" dirty="0">
                <a:latin typeface="Arial Black" panose="020B0A04020102020204" pitchFamily="34" charset="0"/>
              </a:rPr>
              <a:t>Esse ‘novo’ inclui a lógica do serviço. O seguimento de Jesus se alimentava da tradição de Israel, desse mesmo tronco e mesma seiva (</a:t>
            </a:r>
            <a:r>
              <a:rPr lang="pt-BR" sz="2000" b="1" dirty="0" err="1">
                <a:latin typeface="Arial Black" panose="020B0A04020102020204" pitchFamily="34" charset="0"/>
              </a:rPr>
              <a:t>Rm</a:t>
            </a:r>
            <a:r>
              <a:rPr lang="pt-BR" sz="2000" b="1" dirty="0">
                <a:latin typeface="Arial Black" panose="020B0A04020102020204" pitchFamily="34" charset="0"/>
              </a:rPr>
              <a:t> 11,16-24). Mas a tenda comum foi alargada e o apóstolo dos gentios foi proclamar o amor universal e inclusivo de Deus: “Não há judeu nem grego, não há escravo nem livre, não há homem nem mulher, pois todos vós sois um em Cristo Jesus” (</a:t>
            </a:r>
            <a:r>
              <a:rPr lang="pt-BR" sz="2000" b="1" dirty="0" err="1">
                <a:latin typeface="Arial Black" panose="020B0A04020102020204" pitchFamily="34" charset="0"/>
              </a:rPr>
              <a:t>Gl</a:t>
            </a:r>
            <a:r>
              <a:rPr lang="pt-BR" sz="2000" b="1" dirty="0">
                <a:latin typeface="Arial Black" panose="020B0A04020102020204" pitchFamily="34" charset="0"/>
              </a:rPr>
              <a:t> 3,28).</a:t>
            </a:r>
          </a:p>
          <a:p>
            <a:r>
              <a:rPr lang="pt-BR" sz="2000" b="1" dirty="0">
                <a:latin typeface="Arial Black" panose="020B0A04020102020204" pitchFamily="34" charset="0"/>
              </a:rPr>
              <a:t>Pelo serviço, os cristãos derrubam as barreiras que dividem a sociedade, pois: “Cristo é a nossa paz; de ambos os povos fez um só, tendo derrubado o muro da separação” (</a:t>
            </a:r>
            <a:r>
              <a:rPr lang="pt-BR" sz="2000" b="1" dirty="0" err="1">
                <a:latin typeface="Arial Black" panose="020B0A04020102020204" pitchFamily="34" charset="0"/>
              </a:rPr>
              <a:t>Ef</a:t>
            </a:r>
            <a:r>
              <a:rPr lang="pt-BR" sz="2000" b="1" dirty="0">
                <a:latin typeface="Arial Black" panose="020B0A04020102020204" pitchFamily="34" charset="0"/>
              </a:rPr>
              <a:t> 2,14). Cristo “veio anunciar a paz: paz para vós que estáveis longe e paz para os que estavam perto. É por ele que todos nós, judeus e pagãos, temos acesso ao Pai, num só Espírito” (</a:t>
            </a:r>
            <a:r>
              <a:rPr lang="pt-BR" sz="2000" b="1" dirty="0" err="1">
                <a:latin typeface="Arial Black" panose="020B0A04020102020204" pitchFamily="34" charset="0"/>
              </a:rPr>
              <a:t>Ef</a:t>
            </a:r>
            <a:r>
              <a:rPr lang="pt-BR" sz="2000" b="1" dirty="0">
                <a:latin typeface="Arial Black" panose="020B0A04020102020204" pitchFamily="34" charset="0"/>
              </a:rPr>
              <a:t> 2,17-18).</a:t>
            </a:r>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169581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8"/>
            <a:ext cx="8915400" cy="6029864"/>
          </a:xfrm>
        </p:spPr>
        <p:txBody>
          <a:bodyPr>
            <a:normAutofit/>
          </a:bodyPr>
          <a:lstStyle/>
          <a:p>
            <a:pPr lvl="1"/>
            <a:r>
              <a:rPr lang="pt-BR" sz="1900" b="1" dirty="0">
                <a:effectLst>
                  <a:outerShdw blurRad="38100" dist="38100" dir="2700000" algn="tl">
                    <a:srgbClr val="000000">
                      <a:alpha val="43137"/>
                    </a:srgbClr>
                  </a:outerShdw>
                </a:effectLst>
                <a:latin typeface="Arial Black" panose="020B0A04020102020204" pitchFamily="34" charset="0"/>
              </a:rPr>
              <a:t>Igreja e sociedade: uma mensagem de esperança e vitória</a:t>
            </a:r>
            <a:endParaRPr lang="pt-BR" sz="1900" dirty="0">
              <a:effectLst>
                <a:outerShdw blurRad="38100" dist="38100" dir="2700000" algn="tl">
                  <a:srgbClr val="000000">
                    <a:alpha val="43137"/>
                  </a:srgbClr>
                </a:outerShdw>
              </a:effectLst>
              <a:latin typeface="Arial Black" panose="020B0A04020102020204" pitchFamily="34" charset="0"/>
            </a:endParaRPr>
          </a:p>
          <a:p>
            <a:r>
              <a:rPr lang="pt-BR" sz="2000" b="1" dirty="0">
                <a:latin typeface="Arial Black" panose="020B0A04020102020204" pitchFamily="34" charset="0"/>
              </a:rPr>
              <a:t>No livro do Apocalipse, o plano de salvação de Deus se mostra mais forte que as forças do mal. Deus tem a última palavra, a Ele pertence a vitória contra as forças que se opõem ao bem.</a:t>
            </a:r>
          </a:p>
          <a:p>
            <a:r>
              <a:rPr lang="pt-BR" sz="2000" b="1" dirty="0">
                <a:latin typeface="Arial Black" panose="020B0A04020102020204" pitchFamily="34" charset="0"/>
              </a:rPr>
              <a:t>Para aqueles que com Ele lutam contra o mal, para aqueles que fizerem o bem, é feita a promessa de uma Nova Jerusalém, a cidade onde seu projeto se realiza plenamente (cf. </a:t>
            </a:r>
            <a:r>
              <a:rPr lang="pt-BR" sz="2000" b="1" dirty="0" err="1">
                <a:latin typeface="Arial Black" panose="020B0A04020102020204" pitchFamily="34" charset="0"/>
              </a:rPr>
              <a:t>Ap</a:t>
            </a:r>
            <a:r>
              <a:rPr lang="pt-BR" sz="2000" b="1" dirty="0">
                <a:latin typeface="Arial Black" panose="020B0A04020102020204" pitchFamily="34" charset="0"/>
              </a:rPr>
              <a:t> 21,9-22,5). Lá não há choro, violência e injustiça. As portas nunca se fecham, mas todos estão em segurança. É um novo tipo de sociedade, orientada pelos valores do Reino de Deus, presente em tudo e em todos.</a:t>
            </a:r>
          </a:p>
          <a:p>
            <a:r>
              <a:rPr lang="pt-BR" sz="2000" b="1" dirty="0">
                <a:latin typeface="Arial Black" panose="020B0A04020102020204" pitchFamily="34" charset="0"/>
              </a:rPr>
              <a:t>Nos capítulos anteriores, o autor do Apocalipse, por meio de imagens profundamente evocativas, havia delineado um quadro bastante negativo e pessimista para a humanidade: tragédias, a besta que sobe do mar (cf. </a:t>
            </a:r>
            <a:r>
              <a:rPr lang="pt-BR" sz="2000" b="1" dirty="0" err="1">
                <a:latin typeface="Arial Black" panose="020B0A04020102020204" pitchFamily="34" charset="0"/>
              </a:rPr>
              <a:t>Ap</a:t>
            </a:r>
            <a:r>
              <a:rPr lang="pt-BR" sz="2000" b="1" dirty="0">
                <a:latin typeface="Arial Black" panose="020B0A04020102020204" pitchFamily="34" charset="0"/>
              </a:rPr>
              <a:t> 13,1-10), a besta que sobe da terra, o falso profeta (cf. </a:t>
            </a:r>
            <a:r>
              <a:rPr lang="pt-BR" sz="2000" b="1" dirty="0" err="1">
                <a:latin typeface="Arial Black" panose="020B0A04020102020204" pitchFamily="34" charset="0"/>
              </a:rPr>
              <a:t>Ap</a:t>
            </a:r>
            <a:r>
              <a:rPr lang="pt-BR" sz="2000" b="1" dirty="0">
                <a:latin typeface="Arial Black" panose="020B0A04020102020204" pitchFamily="34" charset="0"/>
              </a:rPr>
              <a:t> 13,11-18) e Babilônia, a cidade prostituta (cf. </a:t>
            </a:r>
            <a:r>
              <a:rPr lang="pt-BR" sz="2000" b="1" dirty="0" err="1">
                <a:latin typeface="Arial Black" panose="020B0A04020102020204" pitchFamily="34" charset="0"/>
              </a:rPr>
              <a:t>Ap</a:t>
            </a:r>
            <a:r>
              <a:rPr lang="pt-BR" sz="2000" b="1" dirty="0">
                <a:latin typeface="Arial Black" panose="020B0A04020102020204" pitchFamily="34" charset="0"/>
              </a:rPr>
              <a:t> 17‒18). </a:t>
            </a:r>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3739435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8"/>
            <a:ext cx="8915400" cy="6107502"/>
          </a:xfrm>
        </p:spPr>
        <p:txBody>
          <a:bodyPr>
            <a:noAutofit/>
          </a:bodyPr>
          <a:lstStyle/>
          <a:p>
            <a:r>
              <a:rPr lang="pt-BR" sz="1750" b="1" dirty="0">
                <a:latin typeface="Arial Black" panose="020B0A04020102020204" pitchFamily="34" charset="0"/>
              </a:rPr>
              <a:t>Mas tudo isso é vencido. A mensagem do Apocalipse é de esperança e vitória. Na nova cidade há beleza, esplendor e santidade, um rio de água viva alimenta a vida por onde passa:</a:t>
            </a:r>
          </a:p>
          <a:p>
            <a:r>
              <a:rPr lang="pt-BR" sz="1750" b="1" dirty="0">
                <a:latin typeface="Arial Black" panose="020B0A04020102020204" pitchFamily="34" charset="0"/>
              </a:rPr>
              <a:t>Ele mostrou-me um rio de água vivificante, o qual brilhava como cristal. O rio brotava do trono de Deus e do Cordeiro. No meio da praça e em ambas as margens do rio cresce a árvore da vida, frutificando doze vezes por ano, produzindo cada mês o seu fruto, e suas folhas servem para curar as nações. Já não haverá maldição alguma (</a:t>
            </a:r>
            <a:r>
              <a:rPr lang="pt-BR" sz="1750" b="1" dirty="0" err="1">
                <a:latin typeface="Arial Black" panose="020B0A04020102020204" pitchFamily="34" charset="0"/>
              </a:rPr>
              <a:t>Ap</a:t>
            </a:r>
            <a:r>
              <a:rPr lang="pt-BR" sz="1750" b="1" dirty="0">
                <a:latin typeface="Arial Black" panose="020B0A04020102020204" pitchFamily="34" charset="0"/>
              </a:rPr>
              <a:t> 22,1-3a).</a:t>
            </a:r>
          </a:p>
          <a:p>
            <a:r>
              <a:rPr lang="pt-BR" sz="1750" b="1" dirty="0">
                <a:latin typeface="Arial Black" panose="020B0A04020102020204" pitchFamily="34" charset="0"/>
              </a:rPr>
              <a:t>A criação é reconciliada, a pessoa humana desenvolve-se integralmente, as relações desumanas e violentas são restauradas, o mundo se transforma: </a:t>
            </a:r>
          </a:p>
          <a:p>
            <a:r>
              <a:rPr lang="pt-BR" sz="1750" b="1" dirty="0">
                <a:latin typeface="Arial Black" panose="020B0A04020102020204" pitchFamily="34" charset="0"/>
              </a:rPr>
              <a:t> Esta é a morada de Deus-com-os-homens. Ele vai morar junto deles. Eles serão o seu povo, e o próprio Deus-com-eles será seu Deus. Ele enxugará toda lágrima dos seus olhos. A morte não existirá mais, e não haverá mais luto, nem grito, nem dor, porque as coisas anteriores passaram (</a:t>
            </a:r>
            <a:r>
              <a:rPr lang="pt-BR" sz="1750" b="1" dirty="0" err="1">
                <a:latin typeface="Arial Black" panose="020B0A04020102020204" pitchFamily="34" charset="0"/>
              </a:rPr>
              <a:t>Ap</a:t>
            </a:r>
            <a:r>
              <a:rPr lang="pt-BR" sz="1750" b="1" dirty="0">
                <a:latin typeface="Arial Black" panose="020B0A04020102020204" pitchFamily="34" charset="0"/>
              </a:rPr>
              <a:t> 21,3-4).</a:t>
            </a:r>
          </a:p>
          <a:p>
            <a:r>
              <a:rPr lang="pt-BR" sz="1750" b="1" dirty="0">
                <a:latin typeface="Arial Black" panose="020B0A04020102020204" pitchFamily="34" charset="0"/>
              </a:rPr>
              <a:t>Esse é o final feliz da história humana, o projeto de Deus realizado. A Igreja, comunidade dos discípulos missionários, é convidada a fazer parte da construção desse novo mundo de justiça, fraternidade e paz, pelo testemunho de Jesus Cristo e serviço à sociedade. </a:t>
            </a:r>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917423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24619"/>
            <a:ext cx="8915400" cy="6133381"/>
          </a:xfrm>
        </p:spPr>
        <p:txBody>
          <a:bodyPr>
            <a:normAutofit/>
          </a:bodyPr>
          <a:lstStyle/>
          <a:p>
            <a:r>
              <a:rPr lang="pt-BR" sz="2100" b="1" dirty="0" smtClean="0">
                <a:latin typeface="Arial Black" panose="020B0A04020102020204" pitchFamily="34" charset="0"/>
              </a:rPr>
              <a:t>2.1 </a:t>
            </a:r>
            <a:r>
              <a:rPr lang="pt-BR" sz="2100" b="1" dirty="0">
                <a:latin typeface="Arial Black" panose="020B0A04020102020204" pitchFamily="34" charset="0"/>
              </a:rPr>
              <a:t>– </a:t>
            </a:r>
            <a:r>
              <a:rPr lang="pt-BR" sz="2100" b="1" dirty="0">
                <a:effectLst>
                  <a:outerShdw blurRad="38100" dist="38100" dir="2700000" algn="tl">
                    <a:srgbClr val="000000">
                      <a:alpha val="43137"/>
                    </a:srgbClr>
                  </a:outerShdw>
                </a:effectLst>
                <a:latin typeface="Arial Black" panose="020B0A04020102020204" pitchFamily="34" charset="0"/>
              </a:rPr>
              <a:t>Igreja: comunidade dos seguidores de Jesus a serviço da sociedade</a:t>
            </a:r>
            <a:endParaRPr lang="pt-BR" sz="2100" dirty="0">
              <a:effectLst>
                <a:outerShdw blurRad="38100" dist="38100" dir="2700000" algn="tl">
                  <a:srgbClr val="000000">
                    <a:alpha val="43137"/>
                  </a:srgbClr>
                </a:outerShdw>
              </a:effectLst>
              <a:latin typeface="Arial Black" panose="020B0A04020102020204" pitchFamily="34" charset="0"/>
            </a:endParaRPr>
          </a:p>
          <a:p>
            <a:r>
              <a:rPr lang="pt-BR" sz="2100" b="1" dirty="0">
                <a:latin typeface="Arial Black" panose="020B0A04020102020204" pitchFamily="34" charset="0"/>
              </a:rPr>
              <a:t>O significado da relação da Igreja com a sociedade vem explicitada no início da Constituição Apostólica </a:t>
            </a:r>
            <a:r>
              <a:rPr lang="pt-BR" sz="2100" b="1" i="1" dirty="0" err="1">
                <a:latin typeface="Arial Black" panose="020B0A04020102020204" pitchFamily="34" charset="0"/>
              </a:rPr>
              <a:t>Gaudium</a:t>
            </a:r>
            <a:r>
              <a:rPr lang="pt-BR" sz="2100" b="1" i="1" dirty="0">
                <a:latin typeface="Arial Black" panose="020B0A04020102020204" pitchFamily="34" charset="0"/>
              </a:rPr>
              <a:t> et </a:t>
            </a:r>
            <a:r>
              <a:rPr lang="pt-BR" sz="2100" b="1" i="1" dirty="0" err="1">
                <a:latin typeface="Arial Black" panose="020B0A04020102020204" pitchFamily="34" charset="0"/>
              </a:rPr>
              <a:t>Spes</a:t>
            </a:r>
            <a:r>
              <a:rPr lang="pt-BR" sz="2100" b="1" dirty="0">
                <a:latin typeface="Arial Black" panose="020B0A04020102020204" pitchFamily="34" charset="0"/>
              </a:rPr>
              <a:t>:</a:t>
            </a:r>
          </a:p>
          <a:p>
            <a:r>
              <a:rPr lang="pt-BR" sz="2100" b="1" dirty="0" smtClean="0">
                <a:latin typeface="Arial Black" panose="020B0A04020102020204" pitchFamily="34" charset="0"/>
              </a:rPr>
              <a:t>“As </a:t>
            </a:r>
            <a:r>
              <a:rPr lang="pt-BR" sz="2100" b="1" dirty="0">
                <a:latin typeface="Arial Black" panose="020B0A04020102020204" pitchFamily="34" charset="0"/>
              </a:rPr>
              <a:t>alegrias e as esperanças, as tristezas e as angústias dos homens de hoje, sobretudo dos pobres e de todos aqueles que sofrem, são também as alegrias e as esperanças, as tristezas e as angústias dos discípulos de Cristo; e não há realidade alguma verdadeiramente humana que não encontre eco no seu coração. Porque a sua comunidade é formada por homens, que, reunidos em Cristo, são guiados pelo Espírito Santo na sua peregrinação em demanda do reino do Pai e receberam a mensagem da salvação para comunicá-la a todos. Por este motivo, a Igreja sente-se real e intimamente ligada ao gênero humano e à sua </a:t>
            </a:r>
            <a:r>
              <a:rPr lang="pt-BR" sz="2100" b="1" dirty="0" smtClean="0">
                <a:latin typeface="Arial Black" panose="020B0A04020102020204" pitchFamily="34" charset="0"/>
              </a:rPr>
              <a:t>história” (GS, n. 1)</a:t>
            </a:r>
            <a:endParaRPr lang="pt-BR" sz="21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3687071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681487"/>
            <a:ext cx="8915400" cy="6176513"/>
          </a:xfrm>
        </p:spPr>
        <p:txBody>
          <a:bodyPr>
            <a:noAutofit/>
          </a:bodyPr>
          <a:lstStyle/>
          <a:p>
            <a:r>
              <a:rPr lang="pt-BR" sz="2400" b="1" dirty="0">
                <a:latin typeface="Arial Black" panose="020B0A04020102020204" pitchFamily="34" charset="0"/>
              </a:rPr>
              <a:t>Para a Igreja, a </a:t>
            </a:r>
            <a:r>
              <a:rPr lang="pt-BR" sz="2400" b="1" i="1" u="sng" dirty="0">
                <a:latin typeface="Arial Black" panose="020B0A04020102020204" pitchFamily="34" charset="0"/>
              </a:rPr>
              <a:t>sociedade humana foi criada por um desígnio amoroso de Deus Criador</a:t>
            </a:r>
            <a:r>
              <a:rPr lang="pt-BR" sz="2400" b="1" dirty="0">
                <a:latin typeface="Arial Black" panose="020B0A04020102020204" pitchFamily="34" charset="0"/>
              </a:rPr>
              <a:t> e está por Ele designada a alcançar sua própria realização: a vida plena no amor por meio da participação na vida </a:t>
            </a:r>
            <a:r>
              <a:rPr lang="pt-BR" sz="2400" b="1" dirty="0" smtClean="0">
                <a:latin typeface="Arial Black" panose="020B0A04020102020204" pitchFamily="34" charset="0"/>
              </a:rPr>
              <a:t>divina (GS, n. 2)</a:t>
            </a:r>
          </a:p>
          <a:p>
            <a:r>
              <a:rPr lang="pt-BR" sz="2400" b="1" u="sng" dirty="0">
                <a:latin typeface="Arial Black" panose="020B0A04020102020204" pitchFamily="34" charset="0"/>
              </a:rPr>
              <a:t>O indivíduo humano possui uma natureza social</a:t>
            </a:r>
            <a:r>
              <a:rPr lang="pt-BR" sz="2400" b="1" dirty="0">
                <a:latin typeface="Arial Black" panose="020B0A04020102020204" pitchFamily="34" charset="0"/>
              </a:rPr>
              <a:t>. Ele não consegue por si só desenvolver suas capacidades sem a existência de relações intersubjetivas. </a:t>
            </a:r>
            <a:endParaRPr lang="pt-BR" sz="2400" b="1" dirty="0" smtClean="0">
              <a:latin typeface="Arial Black" panose="020B0A04020102020204" pitchFamily="34" charset="0"/>
            </a:endParaRPr>
          </a:p>
          <a:p>
            <a:r>
              <a:rPr lang="pt-BR" sz="2400" b="1" dirty="0" smtClean="0">
                <a:latin typeface="Arial Black" panose="020B0A04020102020204" pitchFamily="34" charset="0"/>
              </a:rPr>
              <a:t>O </a:t>
            </a:r>
            <a:r>
              <a:rPr lang="pt-BR" sz="2400" b="1" dirty="0">
                <a:latin typeface="Arial Black" panose="020B0A04020102020204" pitchFamily="34" charset="0"/>
              </a:rPr>
              <a:t>Concílio Ecumênico Vaticano II afirmou a </a:t>
            </a:r>
            <a:r>
              <a:rPr lang="pt-BR" sz="2400" b="1" u="sng" dirty="0">
                <a:latin typeface="Arial Black" panose="020B0A04020102020204" pitchFamily="34" charset="0"/>
              </a:rPr>
              <a:t>“índole comunitária da família humana</a:t>
            </a:r>
            <a:r>
              <a:rPr lang="pt-BR" sz="2400" b="1" i="1" dirty="0">
                <a:latin typeface="Arial Black" panose="020B0A04020102020204" pitchFamily="34" charset="0"/>
              </a:rPr>
              <a:t>”</a:t>
            </a:r>
            <a:r>
              <a:rPr lang="pt-BR" sz="2400" b="1" dirty="0">
                <a:latin typeface="Arial Black" panose="020B0A04020102020204" pitchFamily="34" charset="0"/>
              </a:rPr>
              <a:t>, e reconheceu que, “entre os laços sociais necessários para o desenvolvimento do homem, alguns, como a </a:t>
            </a:r>
            <a:r>
              <a:rPr lang="pt-BR" sz="2400" b="1" i="1" u="sng" dirty="0">
                <a:latin typeface="Arial Black" panose="020B0A04020102020204" pitchFamily="34" charset="0"/>
              </a:rPr>
              <a:t>família e a sociedade política</a:t>
            </a:r>
            <a:r>
              <a:rPr lang="pt-BR" sz="2400" b="1" dirty="0">
                <a:latin typeface="Arial Black" panose="020B0A04020102020204" pitchFamily="34" charset="0"/>
              </a:rPr>
              <a:t>, correspondem mais imediatamente à sua natureza íntima</a:t>
            </a:r>
            <a:r>
              <a:rPr lang="pt-BR" sz="2400" b="1" dirty="0" smtClean="0">
                <a:latin typeface="Arial Black" panose="020B0A04020102020204" pitchFamily="34" charset="0"/>
              </a:rPr>
              <a:t>” (GS, n. 25).</a:t>
            </a:r>
            <a:endParaRPr lang="pt-BR" sz="24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1723277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681487"/>
            <a:ext cx="8915400" cy="6116128"/>
          </a:xfrm>
        </p:spPr>
        <p:txBody>
          <a:bodyPr>
            <a:normAutofit/>
          </a:bodyPr>
          <a:lstStyle/>
          <a:p>
            <a:r>
              <a:rPr lang="pt-BR" sz="2200" b="1" dirty="0">
                <a:latin typeface="Arial Black" panose="020B0A04020102020204" pitchFamily="34" charset="0"/>
              </a:rPr>
              <a:t>A Igreja, “perita em humanidades”, iluminada pela Palavra de Deus, reconhece a </a:t>
            </a:r>
            <a:r>
              <a:rPr lang="pt-BR" sz="2200" b="1" u="sng" dirty="0">
                <a:latin typeface="Arial Black" panose="020B0A04020102020204" pitchFamily="34" charset="0"/>
              </a:rPr>
              <a:t>família e a sociedade política como indispensáveis ao progresso da humanidade</a:t>
            </a:r>
            <a:r>
              <a:rPr lang="pt-BR" sz="2200" b="1" dirty="0">
                <a:latin typeface="Arial Black" panose="020B0A04020102020204" pitchFamily="34" charset="0"/>
              </a:rPr>
              <a:t>. </a:t>
            </a:r>
            <a:endParaRPr lang="pt-BR" sz="2200" b="1" dirty="0" smtClean="0">
              <a:latin typeface="Arial Black" panose="020B0A04020102020204" pitchFamily="34" charset="0"/>
            </a:endParaRPr>
          </a:p>
          <a:p>
            <a:r>
              <a:rPr lang="pt-BR" sz="2200" b="1" dirty="0" smtClean="0">
                <a:latin typeface="Arial Black" panose="020B0A04020102020204" pitchFamily="34" charset="0"/>
              </a:rPr>
              <a:t>E </a:t>
            </a:r>
            <a:r>
              <a:rPr lang="pt-BR" sz="2200" b="1" dirty="0">
                <a:latin typeface="Arial Black" panose="020B0A04020102020204" pitchFamily="34" charset="0"/>
              </a:rPr>
              <a:t>quer </a:t>
            </a:r>
            <a:r>
              <a:rPr lang="pt-BR" sz="2200" b="1" u="sng" dirty="0">
                <a:latin typeface="Arial Black" panose="020B0A04020102020204" pitchFamily="34" charset="0"/>
              </a:rPr>
              <a:t>cooperar para que sejam fundadas na verdade, construídas sobre a justiça </a:t>
            </a:r>
            <a:r>
              <a:rPr lang="pt-BR" sz="2200" b="1" dirty="0">
                <a:latin typeface="Arial Black" panose="020B0A04020102020204" pitchFamily="34" charset="0"/>
              </a:rPr>
              <a:t>e vivificadas pelo amor, a fim de que se desenvolvam na liberdade, encontrando um equilíbrio cada vez mais </a:t>
            </a:r>
            <a:r>
              <a:rPr lang="pt-BR" sz="2200" b="1" dirty="0" smtClean="0">
                <a:latin typeface="Arial Black" panose="020B0A04020102020204" pitchFamily="34" charset="0"/>
              </a:rPr>
              <a:t>humano.</a:t>
            </a:r>
          </a:p>
          <a:p>
            <a:r>
              <a:rPr lang="pt-BR" sz="2200" b="1" u="sng" dirty="0">
                <a:latin typeface="Arial Black" panose="020B0A04020102020204" pitchFamily="34" charset="0"/>
              </a:rPr>
              <a:t>As relações da Igreja com a sociedade humana em geral são inerentes à sua própria natureza</a:t>
            </a:r>
            <a:r>
              <a:rPr lang="pt-BR" sz="2200" b="1" dirty="0">
                <a:latin typeface="Arial Black" panose="020B0A04020102020204" pitchFamily="34" charset="0"/>
              </a:rPr>
              <a:t>. Ela é a comunidade de homens e mulheres seguidores e seguidoras de Jesus Cristo, constituída por Ele com a missão de anunciar e testemunhar o Evangelho da salvação a toda a criatura (cf. Mc 16,15). Nesta compreensão, os padres do Concílio mostraram que a Igreja em sua missão deve dirigir-se a todas as </a:t>
            </a:r>
            <a:r>
              <a:rPr lang="pt-BR" sz="2200" b="1" dirty="0" smtClean="0">
                <a:latin typeface="Arial Black" panose="020B0A04020102020204" pitchFamily="34" charset="0"/>
              </a:rPr>
              <a:t>pessoas. (GS, n. 26)</a:t>
            </a:r>
            <a:endParaRPr lang="pt-BR" sz="22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2132470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681487"/>
            <a:ext cx="8915400" cy="6116128"/>
          </a:xfrm>
        </p:spPr>
        <p:txBody>
          <a:bodyPr>
            <a:noAutofit/>
          </a:bodyPr>
          <a:lstStyle/>
          <a:p>
            <a:r>
              <a:rPr lang="pt-BR" sz="1950" b="1" dirty="0">
                <a:latin typeface="Arial Black" panose="020B0A04020102020204" pitchFamily="34" charset="0"/>
              </a:rPr>
              <a:t>2.2 – </a:t>
            </a:r>
            <a:r>
              <a:rPr lang="pt-BR" sz="1950" b="1" dirty="0">
                <a:effectLst>
                  <a:outerShdw blurRad="38100" dist="38100" dir="2700000" algn="tl">
                    <a:srgbClr val="000000">
                      <a:alpha val="43137"/>
                    </a:srgbClr>
                  </a:outerShdw>
                </a:effectLst>
                <a:latin typeface="Arial Black" panose="020B0A04020102020204" pitchFamily="34" charset="0"/>
              </a:rPr>
              <a:t>O anúncio do Evangelho nos modernos areópagos</a:t>
            </a:r>
            <a:endParaRPr lang="pt-BR" sz="1950" dirty="0">
              <a:effectLst>
                <a:outerShdw blurRad="38100" dist="38100" dir="2700000" algn="tl">
                  <a:srgbClr val="000000">
                    <a:alpha val="43137"/>
                  </a:srgbClr>
                </a:outerShdw>
              </a:effectLst>
              <a:latin typeface="Arial Black" panose="020B0A04020102020204" pitchFamily="34" charset="0"/>
            </a:endParaRPr>
          </a:p>
          <a:p>
            <a:r>
              <a:rPr lang="pt-BR" sz="1950" b="1" u="sng" dirty="0">
                <a:latin typeface="Arial Black" panose="020B0A04020102020204" pitchFamily="34" charset="0"/>
              </a:rPr>
              <a:t>A missão específica da Igreja é de cunho religioso</a:t>
            </a:r>
            <a:r>
              <a:rPr lang="pt-BR" sz="1950" b="1" dirty="0">
                <a:latin typeface="Arial Black" panose="020B0A04020102020204" pitchFamily="34" charset="0"/>
              </a:rPr>
              <a:t>, e não propriamente político, econômico ou social. Sua ação evangélica repercute na organização e no fortalecimento da comunidade humana, pois </a:t>
            </a:r>
            <a:r>
              <a:rPr lang="pt-BR" sz="1950" b="1" u="sng" dirty="0">
                <a:latin typeface="Arial Black" panose="020B0A04020102020204" pitchFamily="34" charset="0"/>
              </a:rPr>
              <a:t>decorre da fé e da caridade vividas pelos cristãos</a:t>
            </a:r>
            <a:r>
              <a:rPr lang="pt-BR" sz="1950" b="1" dirty="0">
                <a:latin typeface="Arial Black" panose="020B0A04020102020204" pitchFamily="34" charset="0"/>
              </a:rPr>
              <a:t>, e não do uso de meios de coerção </a:t>
            </a:r>
            <a:r>
              <a:rPr lang="pt-BR" sz="1950" b="1" dirty="0" smtClean="0">
                <a:latin typeface="Arial Black" panose="020B0A04020102020204" pitchFamily="34" charset="0"/>
              </a:rPr>
              <a:t>externa.</a:t>
            </a:r>
          </a:p>
          <a:p>
            <a:r>
              <a:rPr lang="pt-BR" sz="1950" b="1" dirty="0">
                <a:latin typeface="Arial Black" panose="020B0A04020102020204" pitchFamily="34" charset="0"/>
              </a:rPr>
              <a:t>Ela, contudo, não apenas colabora com a sociedade, mas </a:t>
            </a:r>
            <a:r>
              <a:rPr lang="pt-BR" sz="1950" b="1" u="sng" dirty="0">
                <a:latin typeface="Arial Black" panose="020B0A04020102020204" pitchFamily="34" charset="0"/>
              </a:rPr>
              <a:t>também é ajudada pela sociedade</a:t>
            </a:r>
            <a:r>
              <a:rPr lang="pt-BR" sz="1950" b="1" dirty="0">
                <a:latin typeface="Arial Black" panose="020B0A04020102020204" pitchFamily="34" charset="0"/>
              </a:rPr>
              <a:t>. De fato, ela “está firmemente persuadida de que pode receber preciosa e diversificada </a:t>
            </a:r>
            <a:r>
              <a:rPr lang="pt-BR" sz="1950" b="1" u="sng" dirty="0">
                <a:latin typeface="Arial Black" panose="020B0A04020102020204" pitchFamily="34" charset="0"/>
              </a:rPr>
              <a:t>ajuda do mundo</a:t>
            </a:r>
            <a:r>
              <a:rPr lang="pt-BR" sz="1950" b="1" dirty="0">
                <a:latin typeface="Arial Black" panose="020B0A04020102020204" pitchFamily="34" charset="0"/>
              </a:rPr>
              <a:t>, não só dos homens em particular, mas também da sociedade</a:t>
            </a:r>
            <a:r>
              <a:rPr lang="pt-BR" sz="1950" b="1" dirty="0" smtClean="0">
                <a:latin typeface="Arial Black" panose="020B0A04020102020204" pitchFamily="34" charset="0"/>
              </a:rPr>
              <a:t>” (GS, n. 40).</a:t>
            </a:r>
          </a:p>
          <a:p>
            <a:r>
              <a:rPr lang="pt-BR" sz="1950" b="1" dirty="0">
                <a:latin typeface="Arial Black" panose="020B0A04020102020204" pitchFamily="34" charset="0"/>
              </a:rPr>
              <a:t>Esses dois aspectos se tornam referência tanto para </a:t>
            </a:r>
            <a:r>
              <a:rPr lang="pt-BR" sz="1950" b="1" u="sng" dirty="0">
                <a:latin typeface="Arial Black" panose="020B0A04020102020204" pitchFamily="34" charset="0"/>
              </a:rPr>
              <a:t>a valorização das realidades terrestres</a:t>
            </a:r>
            <a:r>
              <a:rPr lang="pt-BR" sz="1950" b="1" dirty="0">
                <a:latin typeface="Arial Black" panose="020B0A04020102020204" pitchFamily="34" charset="0"/>
              </a:rPr>
              <a:t> – o trabalho, a ciência, a política, a economia, as relações internacionais etc. – quanto para o diálogo atento da Igreja com a sociedade. </a:t>
            </a:r>
            <a:r>
              <a:rPr lang="pt-BR" sz="1950" b="1" u="sng" dirty="0">
                <a:latin typeface="Arial Black" panose="020B0A04020102020204" pitchFamily="34" charset="0"/>
              </a:rPr>
              <a:t>Com sua compreensão da missão e natureza da Igreja, segundo o Concílio Ecumênico Vaticano II, possibilitou uma inserção diferente e equilibrada dos cristãos na realidade social.</a:t>
            </a: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2534542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8"/>
            <a:ext cx="8915400" cy="6029864"/>
          </a:xfrm>
        </p:spPr>
        <p:txBody>
          <a:bodyPr>
            <a:normAutofit lnSpcReduction="10000"/>
          </a:bodyPr>
          <a:lstStyle/>
          <a:p>
            <a:r>
              <a:rPr lang="pt-BR" sz="2100" b="1" dirty="0">
                <a:latin typeface="Arial Black" panose="020B0A04020102020204" pitchFamily="34" charset="0"/>
              </a:rPr>
              <a:t>A expressão </a:t>
            </a:r>
            <a:r>
              <a:rPr lang="pt-BR" sz="2100" b="1" u="sng" dirty="0">
                <a:latin typeface="Arial Black" panose="020B0A04020102020204" pitchFamily="34" charset="0"/>
              </a:rPr>
              <a:t>“sinais dos tempos</a:t>
            </a:r>
            <a:r>
              <a:rPr lang="pt-BR" sz="2100" b="1" dirty="0">
                <a:latin typeface="Arial Black" panose="020B0A04020102020204" pitchFamily="34" charset="0"/>
              </a:rPr>
              <a:t>”, baseada nos evangelhos (cf. </a:t>
            </a:r>
            <a:r>
              <a:rPr lang="pt-BR" sz="2100" b="1" dirty="0" err="1">
                <a:latin typeface="Arial Black" panose="020B0A04020102020204" pitchFamily="34" charset="0"/>
              </a:rPr>
              <a:t>Mt</a:t>
            </a:r>
            <a:r>
              <a:rPr lang="pt-BR" sz="2100" b="1" dirty="0">
                <a:latin typeface="Arial Black" panose="020B0A04020102020204" pitchFamily="34" charset="0"/>
              </a:rPr>
              <a:t> 16,4; </a:t>
            </a:r>
            <a:r>
              <a:rPr lang="pt-BR" sz="2100" b="1" dirty="0" err="1">
                <a:latin typeface="Arial Black" panose="020B0A04020102020204" pitchFamily="34" charset="0"/>
              </a:rPr>
              <a:t>Lc</a:t>
            </a:r>
            <a:r>
              <a:rPr lang="pt-BR" sz="2100" b="1" dirty="0">
                <a:latin typeface="Arial Black" panose="020B0A04020102020204" pitchFamily="34" charset="0"/>
              </a:rPr>
              <a:t> 12,54-56), foi empregada por São João XXIII na convocação do Concílio e amplamente pelos seus documentos. </a:t>
            </a:r>
            <a:r>
              <a:rPr lang="pt-BR" sz="2100" b="1" u="sng" dirty="0">
                <a:latin typeface="Arial Black" panose="020B0A04020102020204" pitchFamily="34" charset="0"/>
              </a:rPr>
              <a:t>Ela indica que a Igreja, em sua missão de anunciar o Cristo</a:t>
            </a:r>
            <a:r>
              <a:rPr lang="pt-BR" sz="2100" b="1" dirty="0">
                <a:latin typeface="Arial Black" panose="020B0A04020102020204" pitchFamily="34" charset="0"/>
              </a:rPr>
              <a:t>, necessita conhecer e preparar o terreno onde lançar a semente do Evangelho, </a:t>
            </a:r>
            <a:r>
              <a:rPr lang="pt-BR" sz="2100" b="1" u="sng" dirty="0">
                <a:latin typeface="Arial Black" panose="020B0A04020102020204" pitchFamily="34" charset="0"/>
              </a:rPr>
              <a:t>deve estar atenta à realidade e suas mudanças,</a:t>
            </a:r>
            <a:r>
              <a:rPr lang="pt-BR" sz="2100" b="1" dirty="0">
                <a:latin typeface="Arial Black" panose="020B0A04020102020204" pitchFamily="34" charset="0"/>
              </a:rPr>
              <a:t> suas inquietações e seus clamores</a:t>
            </a:r>
            <a:r>
              <a:rPr lang="pt-BR" sz="2100" b="1" dirty="0" smtClean="0">
                <a:latin typeface="Arial Black" panose="020B0A04020102020204" pitchFamily="34" charset="0"/>
              </a:rPr>
              <a:t>.</a:t>
            </a:r>
          </a:p>
          <a:p>
            <a:r>
              <a:rPr lang="pt-BR" sz="2100" b="1" dirty="0">
                <a:latin typeface="Arial Black" panose="020B0A04020102020204" pitchFamily="34" charset="0"/>
              </a:rPr>
              <a:t>São João XXIII usou a expressão “sinais dos tempos” para mostrar a relevância dos pobres, das mulheres e dos operários na sociedade de seu tempo, interpelando os cristãos a ouvi-los e a dar-lhes vez e voz. </a:t>
            </a:r>
            <a:r>
              <a:rPr lang="pt-BR" sz="2100" b="1" u="sng" dirty="0">
                <a:latin typeface="Arial Black" panose="020B0A04020102020204" pitchFamily="34" charset="0"/>
              </a:rPr>
              <a:t>Os sinais dos tempos têm uma conotação pastoral, que aponta para a urgência da ação da comunidade cristã. </a:t>
            </a:r>
            <a:endParaRPr lang="pt-BR" sz="2100" b="1" u="sng" dirty="0" smtClean="0">
              <a:latin typeface="Arial Black" panose="020B0A04020102020204" pitchFamily="34" charset="0"/>
            </a:endParaRPr>
          </a:p>
          <a:p>
            <a:r>
              <a:rPr lang="pt-BR" sz="2100" b="1" dirty="0" smtClean="0">
                <a:latin typeface="Arial Black" panose="020B0A04020102020204" pitchFamily="34" charset="0"/>
              </a:rPr>
              <a:t>Mas </a:t>
            </a:r>
            <a:r>
              <a:rPr lang="pt-BR" sz="2100" b="1" dirty="0">
                <a:latin typeface="Arial Black" panose="020B0A04020102020204" pitchFamily="34" charset="0"/>
              </a:rPr>
              <a:t>têm também </a:t>
            </a:r>
            <a:r>
              <a:rPr lang="pt-BR" sz="2100" b="1" u="sng" dirty="0">
                <a:latin typeface="Arial Black" panose="020B0A04020102020204" pitchFamily="34" charset="0"/>
              </a:rPr>
              <a:t>uma conotação teologal</a:t>
            </a:r>
            <a:r>
              <a:rPr lang="pt-BR" sz="2100" b="1" dirty="0">
                <a:latin typeface="Arial Black" panose="020B0A04020102020204" pitchFamily="34" charset="0"/>
              </a:rPr>
              <a:t>, uma vez que </a:t>
            </a:r>
            <a:r>
              <a:rPr lang="pt-BR" sz="2100" b="1" u="sng" dirty="0">
                <a:latin typeface="Arial Black" panose="020B0A04020102020204" pitchFamily="34" charset="0"/>
              </a:rPr>
              <a:t>através deles Deus interpela os cristãos</a:t>
            </a:r>
            <a:r>
              <a:rPr lang="pt-BR" sz="2100" b="1" dirty="0">
                <a:latin typeface="Arial Black" panose="020B0A04020102020204" pitchFamily="34" charset="0"/>
              </a:rPr>
              <a:t> a uma relação especial com ele e com seus apelos. </a:t>
            </a:r>
            <a:r>
              <a:rPr lang="pt-BR" sz="2100" b="1" u="sng" dirty="0">
                <a:latin typeface="Arial Black" panose="020B0A04020102020204" pitchFamily="34" charset="0"/>
              </a:rPr>
              <a:t>O Concílio ensina, assim, a estar atentos aos grandes desafios que o mundo põe à ação da Igreja.</a:t>
            </a:r>
          </a:p>
          <a:p>
            <a:pPr marL="0" indent="0">
              <a:buNone/>
            </a:pPr>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1531484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48907"/>
            <a:ext cx="8915400" cy="5710686"/>
          </a:xfrm>
        </p:spPr>
        <p:txBody>
          <a:bodyPr>
            <a:normAutofit fontScale="92500" lnSpcReduction="10000"/>
          </a:bodyPr>
          <a:lstStyle/>
          <a:p>
            <a:r>
              <a:rPr lang="pt-BR" sz="2200" b="1" dirty="0">
                <a:latin typeface="Arial Black" panose="020B0A04020102020204" pitchFamily="34" charset="0"/>
              </a:rPr>
              <a:t>1- </a:t>
            </a:r>
            <a:r>
              <a:rPr lang="pt-BR" sz="2200" b="1" dirty="0">
                <a:effectLst>
                  <a:outerShdw blurRad="38100" dist="38100" dir="2700000" algn="tl">
                    <a:srgbClr val="000000">
                      <a:alpha val="43137"/>
                    </a:srgbClr>
                  </a:outerShdw>
                </a:effectLst>
                <a:latin typeface="Arial Black" panose="020B0A04020102020204" pitchFamily="34" charset="0"/>
              </a:rPr>
              <a:t>A RELAÇÃO IGREJA – SOCIEDADE À LUZ DA PALAVRA DE DEUS</a:t>
            </a:r>
            <a:endParaRPr lang="pt-BR" sz="2200" dirty="0">
              <a:effectLst>
                <a:outerShdw blurRad="38100" dist="38100" dir="2700000" algn="tl">
                  <a:srgbClr val="000000">
                    <a:alpha val="43137"/>
                  </a:srgbClr>
                </a:outerShdw>
              </a:effectLst>
              <a:latin typeface="Arial Black" panose="020B0A04020102020204" pitchFamily="34" charset="0"/>
            </a:endParaRPr>
          </a:p>
          <a:p>
            <a:r>
              <a:rPr lang="pt-BR" sz="2200" b="1" dirty="0">
                <a:latin typeface="Arial Black" panose="020B0A04020102020204" pitchFamily="34" charset="0"/>
              </a:rPr>
              <a:t>As Sagradas Escrituras revelam que Deus é um criador amoroso. Ele viu que toda a realidade criada é boa em si mesma e desejou que o mundo fosse um lugar de harmonia e paz (cf. </a:t>
            </a:r>
            <a:r>
              <a:rPr lang="pt-BR" sz="2200" b="1" dirty="0" err="1">
                <a:latin typeface="Arial Black" panose="020B0A04020102020204" pitchFamily="34" charset="0"/>
              </a:rPr>
              <a:t>Gn</a:t>
            </a:r>
            <a:r>
              <a:rPr lang="pt-BR" sz="2200" b="1" dirty="0">
                <a:latin typeface="Arial Black" panose="020B0A04020102020204" pitchFamily="34" charset="0"/>
              </a:rPr>
              <a:t> 1,31). </a:t>
            </a:r>
          </a:p>
          <a:p>
            <a:r>
              <a:rPr lang="pt-BR" sz="2200" b="1" dirty="0">
                <a:latin typeface="Arial Black" panose="020B0A04020102020204" pitchFamily="34" charset="0"/>
              </a:rPr>
              <a:t>Na história humana, o afastamento de Deus e a escolha pelo mal são os pecados que causaram um profundo desequilíbrio no interior dos seres humanos e na própria natureza criada (cf. </a:t>
            </a:r>
            <a:r>
              <a:rPr lang="pt-BR" sz="2200" b="1" dirty="0" err="1">
                <a:latin typeface="Arial Black" panose="020B0A04020102020204" pitchFamily="34" charset="0"/>
              </a:rPr>
              <a:t>Gn</a:t>
            </a:r>
            <a:r>
              <a:rPr lang="pt-BR" sz="2200" b="1" dirty="0">
                <a:latin typeface="Arial Black" panose="020B0A04020102020204" pitchFamily="34" charset="0"/>
              </a:rPr>
              <a:t> 3,14-17). Morte, violência, guerras, conflitos, mentiras e sofrimentos são consequências da desarmonia gerada pela opção humana (cf. </a:t>
            </a:r>
            <a:r>
              <a:rPr lang="pt-BR" sz="2200" b="1" dirty="0" err="1">
                <a:latin typeface="Arial Black" panose="020B0A04020102020204" pitchFamily="34" charset="0"/>
              </a:rPr>
              <a:t>Gn</a:t>
            </a:r>
            <a:r>
              <a:rPr lang="pt-BR" sz="2200" b="1" dirty="0">
                <a:latin typeface="Arial Black" panose="020B0A04020102020204" pitchFamily="34" charset="0"/>
              </a:rPr>
              <a:t> 4,10-14). </a:t>
            </a:r>
          </a:p>
          <a:p>
            <a:r>
              <a:rPr lang="pt-BR" sz="2200" b="1" dirty="0">
                <a:latin typeface="Arial Black" panose="020B0A04020102020204" pitchFamily="34" charset="0"/>
              </a:rPr>
              <a:t>As Escrituras testemunham a fidelidade de Deus a seu amor pelos seres humanos, com suas intervenções na história e propostas de alianças com os homens e mulheres. Chamou Abraão e lhe fez uma promessa que se estendia à sua descendência: “Em ti serão abençoadas todas as famílias da terra” (</a:t>
            </a:r>
            <a:r>
              <a:rPr lang="pt-BR" sz="2200" b="1" dirty="0" err="1">
                <a:latin typeface="Arial Black" panose="020B0A04020102020204" pitchFamily="34" charset="0"/>
              </a:rPr>
              <a:t>Gn</a:t>
            </a:r>
            <a:r>
              <a:rPr lang="pt-BR" sz="2200" b="1" dirty="0">
                <a:latin typeface="Arial Black" panose="020B0A04020102020204" pitchFamily="34" charset="0"/>
              </a:rPr>
              <a:t> 12,3).</a:t>
            </a:r>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3719745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2"/>
            <a:ext cx="8915400" cy="6047117"/>
          </a:xfrm>
        </p:spPr>
        <p:txBody>
          <a:bodyPr>
            <a:normAutofit/>
          </a:bodyPr>
          <a:lstStyle/>
          <a:p>
            <a:r>
              <a:rPr lang="pt-BR" b="1" dirty="0">
                <a:latin typeface="Arial Black" panose="020B0A04020102020204" pitchFamily="34" charset="0"/>
              </a:rPr>
              <a:t>São João Paulo II cunhou a expressão </a:t>
            </a:r>
            <a:r>
              <a:rPr lang="pt-BR" b="1" u="sng" dirty="0">
                <a:latin typeface="Arial Black" panose="020B0A04020102020204" pitchFamily="34" charset="0"/>
              </a:rPr>
              <a:t>“modernos </a:t>
            </a:r>
            <a:r>
              <a:rPr lang="pt-BR" b="1" u="sng" dirty="0" err="1">
                <a:latin typeface="Arial Black" panose="020B0A04020102020204" pitchFamily="34" charset="0"/>
              </a:rPr>
              <a:t>aerópagos</a:t>
            </a:r>
            <a:r>
              <a:rPr lang="pt-BR" b="1" dirty="0">
                <a:latin typeface="Arial Black" panose="020B0A04020102020204" pitchFamily="34" charset="0"/>
              </a:rPr>
              <a:t>”, em referência ao apóstolo Paulo que, no areópago de Atenas (cf. At 17,16-34), anunciou com audácia a ressurreição de Jesus Cristo, mesmo correndo o risco da rejeição. </a:t>
            </a:r>
            <a:endParaRPr lang="pt-BR" b="1" dirty="0" smtClean="0">
              <a:latin typeface="Arial Black" panose="020B0A04020102020204" pitchFamily="34" charset="0"/>
            </a:endParaRPr>
          </a:p>
          <a:p>
            <a:r>
              <a:rPr lang="pt-BR" b="1" dirty="0" smtClean="0">
                <a:latin typeface="Arial Black" panose="020B0A04020102020204" pitchFamily="34" charset="0"/>
              </a:rPr>
              <a:t>Com </a:t>
            </a:r>
            <a:r>
              <a:rPr lang="pt-BR" b="1" dirty="0">
                <a:latin typeface="Arial Black" panose="020B0A04020102020204" pitchFamily="34" charset="0"/>
              </a:rPr>
              <a:t>esta expressão, o </a:t>
            </a:r>
            <a:r>
              <a:rPr lang="pt-BR" b="1" u="sng" dirty="0">
                <a:latin typeface="Arial Black" panose="020B0A04020102020204" pitchFamily="34" charset="0"/>
              </a:rPr>
              <a:t>Papa aponta para novos areópagos onde os cristãos devem fazer-se presentes para anunciar o Evangelho</a:t>
            </a:r>
            <a:r>
              <a:rPr lang="pt-BR" b="1" dirty="0">
                <a:latin typeface="Arial Black" panose="020B0A04020102020204" pitchFamily="34" charset="0"/>
              </a:rPr>
              <a:t>, o mundo das </a:t>
            </a:r>
            <a:r>
              <a:rPr lang="pt-BR" b="1" i="1" dirty="0">
                <a:latin typeface="Arial Black" panose="020B0A04020102020204" pitchFamily="34" charset="0"/>
              </a:rPr>
              <a:t>comunicações sociais, a busca pela paz entre as nações, o desenvolvimento e a libertação dos povos, sobretudo o das minorias, a promoção da mulher, do jovem e da criança, a proteção da natureza e outros</a:t>
            </a:r>
            <a:r>
              <a:rPr lang="pt-BR" b="1" dirty="0">
                <a:latin typeface="Arial Black" panose="020B0A04020102020204" pitchFamily="34" charset="0"/>
              </a:rPr>
              <a:t>.</a:t>
            </a:r>
          </a:p>
          <a:p>
            <a:r>
              <a:rPr lang="pt-BR" b="1" dirty="0">
                <a:latin typeface="Arial Black" panose="020B0A04020102020204" pitchFamily="34" charset="0"/>
              </a:rPr>
              <a:t>No processo de anúncio e de </a:t>
            </a:r>
            <a:r>
              <a:rPr lang="pt-BR" b="1" dirty="0" err="1">
                <a:latin typeface="Arial Black" panose="020B0A04020102020204" pitchFamily="34" charset="0"/>
              </a:rPr>
              <a:t>inculturação</a:t>
            </a:r>
            <a:r>
              <a:rPr lang="pt-BR" b="1" dirty="0">
                <a:latin typeface="Arial Black" panose="020B0A04020102020204" pitchFamily="34" charset="0"/>
              </a:rPr>
              <a:t> do Evangelho, é imprescindível levar em conta os desafios ou apelos de cada tempo e espaço. Esses desafios podem ser de ordem interna e referir-se às instâncias da própria Igreja, na qual podem encontrar-se forças e fraquezas; ou de ordem externa, referentes às instâncias da sociedade, em que podem encontrar-se oportunidades e ameaças. </a:t>
            </a:r>
            <a:endParaRPr lang="pt-BR" b="1" dirty="0" smtClean="0">
              <a:latin typeface="Arial Black" panose="020B0A04020102020204" pitchFamily="34" charset="0"/>
            </a:endParaRPr>
          </a:p>
          <a:p>
            <a:r>
              <a:rPr lang="pt-BR" b="1" u="sng" dirty="0" smtClean="0">
                <a:latin typeface="Arial Black" panose="020B0A04020102020204" pitchFamily="34" charset="0"/>
              </a:rPr>
              <a:t>No </a:t>
            </a:r>
            <a:r>
              <a:rPr lang="pt-BR" b="1" u="sng" dirty="0">
                <a:latin typeface="Arial Black" panose="020B0A04020102020204" pitchFamily="34" charset="0"/>
              </a:rPr>
              <a:t>diálogo com a sociedade, a Igreja não pode desconsiderar os grandes desafios</a:t>
            </a:r>
            <a:r>
              <a:rPr lang="pt-BR" b="1" dirty="0">
                <a:latin typeface="Arial Black" panose="020B0A04020102020204" pitchFamily="34" charset="0"/>
              </a:rPr>
              <a:t>, que têm a ver com a obra evangelizadora do anúncio do Reino de justiça e solidariedade.</a:t>
            </a: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3556958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9125"/>
            <a:ext cx="8915400" cy="6029864"/>
          </a:xfrm>
        </p:spPr>
        <p:txBody>
          <a:bodyPr>
            <a:normAutofit fontScale="92500"/>
          </a:bodyPr>
          <a:lstStyle/>
          <a:p>
            <a:r>
              <a:rPr lang="pt-BR" b="1" dirty="0">
                <a:latin typeface="Arial Black" panose="020B0A04020102020204" pitchFamily="34" charset="0"/>
              </a:rPr>
              <a:t>2.3 </a:t>
            </a:r>
            <a:r>
              <a:rPr lang="pt-BR" sz="2000" b="1" dirty="0">
                <a:latin typeface="Arial Black" panose="020B0A04020102020204" pitchFamily="34" charset="0"/>
              </a:rPr>
              <a:t>- </a:t>
            </a:r>
            <a:r>
              <a:rPr lang="pt-BR" sz="2000" b="1" dirty="0">
                <a:effectLst>
                  <a:outerShdw blurRad="38100" dist="38100" dir="2700000" algn="tl">
                    <a:srgbClr val="000000">
                      <a:alpha val="43137"/>
                    </a:srgbClr>
                  </a:outerShdw>
                </a:effectLst>
                <a:latin typeface="Arial Black" panose="020B0A04020102020204" pitchFamily="34" charset="0"/>
              </a:rPr>
              <a:t>Opção pelo ser humano e preferencialmente pelos pobres</a:t>
            </a:r>
            <a:endParaRPr lang="pt-BR" sz="2000" dirty="0">
              <a:effectLst>
                <a:outerShdw blurRad="38100" dist="38100" dir="2700000" algn="tl">
                  <a:srgbClr val="000000">
                    <a:alpha val="43137"/>
                  </a:srgbClr>
                </a:outerShdw>
              </a:effectLst>
              <a:latin typeface="Arial Black" panose="020B0A04020102020204" pitchFamily="34" charset="0"/>
            </a:endParaRPr>
          </a:p>
          <a:p>
            <a:r>
              <a:rPr lang="pt-BR" sz="2000" b="1" u="sng" dirty="0">
                <a:latin typeface="Arial Black" panose="020B0A04020102020204" pitchFamily="34" charset="0"/>
              </a:rPr>
              <a:t>O Concílio Ecumênico Vaticano II indicou o caminho de servir a Deus servindo o ser humano</a:t>
            </a:r>
            <a:r>
              <a:rPr lang="pt-BR" sz="2000" b="1" dirty="0">
                <a:latin typeface="Arial Black" panose="020B0A04020102020204" pitchFamily="34" charset="0"/>
              </a:rPr>
              <a:t>. Cada homem, cada mulher é amado e amada por Deus até o fim, até a morte de seu próprio Filho na cruz. É por isso que, na ação evangelizadora, a Igreja opta pelo ser humano como seu caminho. Daí seu interesse e engajamento na defesa da dignidade e dos direitos humanos</a:t>
            </a:r>
            <a:r>
              <a:rPr lang="pt-BR" sz="2000" b="1" dirty="0" smtClean="0">
                <a:latin typeface="Arial Black" panose="020B0A04020102020204" pitchFamily="34" charset="0"/>
              </a:rPr>
              <a:t>.</a:t>
            </a:r>
          </a:p>
          <a:p>
            <a:r>
              <a:rPr lang="pt-BR" sz="2000" b="1" u="sng" dirty="0">
                <a:latin typeface="Arial Black" panose="020B0A04020102020204" pitchFamily="34" charset="0"/>
              </a:rPr>
              <a:t>O sinal do aprofundamento da relação entre Igreja e o ser humano</a:t>
            </a:r>
            <a:r>
              <a:rPr lang="pt-BR" sz="2000" b="1" dirty="0">
                <a:latin typeface="Arial Black" panose="020B0A04020102020204" pitchFamily="34" charset="0"/>
              </a:rPr>
              <a:t> está na transição de uma </a:t>
            </a:r>
            <a:r>
              <a:rPr lang="pt-BR" sz="2000" b="1" u="sng" dirty="0">
                <a:latin typeface="Arial Black" panose="020B0A04020102020204" pitchFamily="34" charset="0"/>
              </a:rPr>
              <a:t>Igreja comprometida com o poder para uma Igreja solidária com os pobres</a:t>
            </a:r>
            <a:r>
              <a:rPr lang="pt-BR" sz="2000" b="1" dirty="0">
                <a:latin typeface="Arial Black" panose="020B0A04020102020204" pitchFamily="34" charset="0"/>
              </a:rPr>
              <a:t>. Com efeito, é no mundo da pobreza que está a novidade do cristianismo, como força e poder de Deus em favor da salvação da humanidade.</a:t>
            </a:r>
          </a:p>
          <a:p>
            <a:r>
              <a:rPr lang="pt-BR" sz="2000" b="1" u="sng" dirty="0">
                <a:latin typeface="Arial Black" panose="020B0A04020102020204" pitchFamily="34" charset="0"/>
              </a:rPr>
              <a:t>O Concílio indicou a necessidade de aproximar a Igreja dos pobres</a:t>
            </a:r>
            <a:r>
              <a:rPr lang="pt-BR" sz="2000" b="1" dirty="0">
                <a:latin typeface="Arial Black" panose="020B0A04020102020204" pitchFamily="34" charset="0"/>
              </a:rPr>
              <a:t>. Não apenas no sentido de solidariedade e compaixão, como sempre o fizera nos séculos passados, </a:t>
            </a:r>
            <a:r>
              <a:rPr lang="pt-BR" sz="2000" b="1" u="sng" dirty="0">
                <a:latin typeface="Arial Black" panose="020B0A04020102020204" pitchFamily="34" charset="0"/>
              </a:rPr>
              <a:t>mas também no sentido de uma real identificação entre Igreja e pobres</a:t>
            </a:r>
            <a:r>
              <a:rPr lang="pt-BR" sz="2000" b="1" dirty="0">
                <a:latin typeface="Arial Black" panose="020B0A04020102020204" pitchFamily="34" charset="0"/>
              </a:rPr>
              <a:t>. Os fiéis seguem seu Senhor que se fez pobre, não buscam as glórias terrenas, mas a humildade e a </a:t>
            </a:r>
            <a:r>
              <a:rPr lang="pt-BR" sz="2000" b="1" dirty="0" smtClean="0">
                <a:latin typeface="Arial Black" panose="020B0A04020102020204" pitchFamily="34" charset="0"/>
              </a:rPr>
              <a:t>abnegação. (LG, n. 8)</a:t>
            </a:r>
            <a:endParaRPr lang="pt-BR" sz="20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430159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4747"/>
            <a:ext cx="8915400" cy="6052868"/>
          </a:xfrm>
        </p:spPr>
        <p:txBody>
          <a:bodyPr>
            <a:noAutofit/>
          </a:bodyPr>
          <a:lstStyle/>
          <a:p>
            <a:r>
              <a:rPr lang="pt-BR" sz="2050" b="1" u="sng" dirty="0">
                <a:latin typeface="Arial Black" panose="020B0A04020102020204" pitchFamily="34" charset="0"/>
              </a:rPr>
              <a:t>Embora o tema da pobreza e dos pobres esteja posto na </a:t>
            </a:r>
            <a:r>
              <a:rPr lang="la-Latn" sz="2050" b="1" i="1" u="sng" dirty="0">
                <a:latin typeface="Arial Black" panose="020B0A04020102020204" pitchFamily="34" charset="0"/>
              </a:rPr>
              <a:t>Gaudium et Spes</a:t>
            </a:r>
            <a:r>
              <a:rPr lang="pt-BR" sz="2050" b="1" u="sng" dirty="0">
                <a:latin typeface="Arial Black" panose="020B0A04020102020204" pitchFamily="34" charset="0"/>
              </a:rPr>
              <a:t> e em todo o Concílio apenas de forma germinal, ele oferece uma perspectiva totalmente nova para o entendimento da relação da Igreja com a sociedade. </a:t>
            </a:r>
            <a:endParaRPr lang="pt-BR" sz="2050" b="1" u="sng" dirty="0" smtClean="0">
              <a:latin typeface="Arial Black" panose="020B0A04020102020204" pitchFamily="34" charset="0"/>
            </a:endParaRPr>
          </a:p>
          <a:p>
            <a:r>
              <a:rPr lang="pt-BR" sz="2050" b="1" u="sng" dirty="0" smtClean="0">
                <a:latin typeface="Arial Black" panose="020B0A04020102020204" pitchFamily="34" charset="0"/>
              </a:rPr>
              <a:t>Ela </a:t>
            </a:r>
            <a:r>
              <a:rPr lang="pt-BR" sz="2050" b="1" u="sng" dirty="0">
                <a:latin typeface="Arial Black" panose="020B0A04020102020204" pitchFamily="34" charset="0"/>
              </a:rPr>
              <a:t>não se põe mais a serviço dos poderosos, mas dos pobres de Cristo</a:t>
            </a:r>
            <a:r>
              <a:rPr lang="pt-BR" sz="2050" b="1" dirty="0">
                <a:latin typeface="Arial Black" panose="020B0A04020102020204" pitchFamily="34" charset="0"/>
              </a:rPr>
              <a:t>. O magistério episcopal latino-americano afirmou a opção pelos pobres como o centro de sua percepção da realidade da Igreja como mistério de comunhão e missão.</a:t>
            </a:r>
          </a:p>
          <a:p>
            <a:r>
              <a:rPr lang="pt-BR" sz="2050" b="1" dirty="0">
                <a:latin typeface="Arial Black" panose="020B0A04020102020204" pitchFamily="34" charset="0"/>
              </a:rPr>
              <a:t>São João Paulo II alçou a opção pelos pobres à </a:t>
            </a:r>
            <a:r>
              <a:rPr lang="pt-BR" sz="2050" b="1" u="sng" dirty="0">
                <a:latin typeface="Arial Black" panose="020B0A04020102020204" pitchFamily="34" charset="0"/>
              </a:rPr>
              <a:t>categoria de critério de seguimento de Cristo para a Igreja</a:t>
            </a:r>
            <a:r>
              <a:rPr lang="pt-BR" sz="2050" b="1" dirty="0">
                <a:latin typeface="Arial Black" panose="020B0A04020102020204" pitchFamily="34" charset="0"/>
              </a:rPr>
              <a:t> em todo o mundo. O papa Bento XVI a elevou à </a:t>
            </a:r>
            <a:r>
              <a:rPr lang="pt-BR" sz="2050" b="1" u="sng" dirty="0">
                <a:latin typeface="Arial Black" panose="020B0A04020102020204" pitchFamily="34" charset="0"/>
              </a:rPr>
              <a:t>categoria teológica </a:t>
            </a:r>
            <a:r>
              <a:rPr lang="pt-BR" sz="2050" b="1" dirty="0">
                <a:latin typeface="Arial Black" panose="020B0A04020102020204" pitchFamily="34" charset="0"/>
              </a:rPr>
              <a:t>ao dizer que “a opção preferencial pelos pobres está implícita na fé </a:t>
            </a:r>
            <a:r>
              <a:rPr lang="pt-BR" sz="2050" b="1" dirty="0" err="1">
                <a:latin typeface="Arial Black" panose="020B0A04020102020204" pitchFamily="34" charset="0"/>
              </a:rPr>
              <a:t>cristológica</a:t>
            </a:r>
            <a:r>
              <a:rPr lang="pt-BR" sz="2050" b="1" dirty="0">
                <a:latin typeface="Arial Black" panose="020B0A04020102020204" pitchFamily="34" charset="0"/>
              </a:rPr>
              <a:t> naquele Deus que se fez pobre por nós, para nos enriquecer com sua </a:t>
            </a:r>
            <a:r>
              <a:rPr lang="pt-BR" sz="2050" b="1" dirty="0" smtClean="0">
                <a:latin typeface="Arial Black" panose="020B0A04020102020204" pitchFamily="34" charset="0"/>
              </a:rPr>
              <a:t>pobreza.</a:t>
            </a:r>
          </a:p>
          <a:p>
            <a:r>
              <a:rPr lang="pt-BR" sz="2050" b="1" dirty="0">
                <a:latin typeface="Arial Black" panose="020B0A04020102020204" pitchFamily="34" charset="0"/>
              </a:rPr>
              <a:t>O papa Francisco propôs no início de seu pontificado o empenho por “</a:t>
            </a:r>
            <a:r>
              <a:rPr lang="pt-BR" sz="2050" b="1" u="sng" dirty="0">
                <a:latin typeface="Arial Black" panose="020B0A04020102020204" pitchFamily="34" charset="0"/>
              </a:rPr>
              <a:t>uma Igreja pobre e para os pobres</a:t>
            </a:r>
            <a:r>
              <a:rPr lang="pt-BR" sz="2050" b="1" dirty="0" smtClean="0">
                <a:latin typeface="Arial Black" panose="020B0A04020102020204" pitchFamily="34" charset="0"/>
              </a:rPr>
              <a:t>”.</a:t>
            </a:r>
            <a:endParaRPr lang="pt-BR" sz="205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2939672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1"/>
            <a:ext cx="8915400" cy="6055743"/>
          </a:xfrm>
        </p:spPr>
        <p:txBody>
          <a:bodyPr>
            <a:normAutofit/>
          </a:bodyPr>
          <a:lstStyle/>
          <a:p>
            <a:r>
              <a:rPr lang="pt-BR" sz="2200" b="1" dirty="0">
                <a:latin typeface="Arial Black" panose="020B0A04020102020204" pitchFamily="34" charset="0"/>
              </a:rPr>
              <a:t>As Conferências Latino-Americana e Caribenha, desde Medellín até Aparecida, </a:t>
            </a:r>
            <a:r>
              <a:rPr lang="pt-BR" sz="2200" b="1" u="sng" dirty="0">
                <a:latin typeface="Arial Black" panose="020B0A04020102020204" pitchFamily="34" charset="0"/>
              </a:rPr>
              <a:t>assumem de modo prático a opção pelos pobres</a:t>
            </a:r>
            <a:r>
              <a:rPr lang="pt-BR" sz="2200" b="1" dirty="0">
                <a:latin typeface="Arial Black" panose="020B0A04020102020204" pitchFamily="34" charset="0"/>
              </a:rPr>
              <a:t>, conforme a proposta do Documento de Aparecida:</a:t>
            </a:r>
          </a:p>
          <a:p>
            <a:r>
              <a:rPr lang="pt-BR" sz="2200" b="1" u="sng" dirty="0" smtClean="0">
                <a:latin typeface="Arial Black" panose="020B0A04020102020204" pitchFamily="34" charset="0"/>
              </a:rPr>
              <a:t>“Quantas </a:t>
            </a:r>
            <a:r>
              <a:rPr lang="pt-BR" sz="2200" b="1" u="sng" dirty="0">
                <a:latin typeface="Arial Black" panose="020B0A04020102020204" pitchFamily="34" charset="0"/>
              </a:rPr>
              <a:t>vezes os pobres e os que sofrem realmente nos evangelizam</a:t>
            </a:r>
            <a:r>
              <a:rPr lang="pt-BR" sz="2200" b="1" dirty="0">
                <a:latin typeface="Arial Black" panose="020B0A04020102020204" pitchFamily="34" charset="0"/>
              </a:rPr>
              <a:t>! No reconhecimento desta presença e proximidade e na defesa dos direitos dos excluídos encontra-se a fidelidade da Igreja a Jesus Cristo. O encontro com Jesus Cristo através dos pobres é uma dimensão constitutiva de nossa fé em Jesus Cristo. Da contemplação do rosto sofredor de Cristo neles e do encontro com Ele nos aflitos e marginalizados, cuja imensa dignidade Ele mesmo nos revela, surge nossa opção por eles. A mesma união a Jesus Cristo é a que nos faz amigos dos pobres e solidários com seu destino</a:t>
            </a:r>
            <a:r>
              <a:rPr lang="pt-BR" sz="2200" b="1" dirty="0" smtClean="0">
                <a:latin typeface="Arial Black" panose="020B0A04020102020204" pitchFamily="34" charset="0"/>
              </a:rPr>
              <a:t>.”</a:t>
            </a:r>
            <a:endParaRPr lang="pt-BR" sz="2200" b="1" dirty="0">
              <a:latin typeface="Arial Black" panose="020B0A04020102020204" pitchFamily="34" charset="0"/>
            </a:endParaRPr>
          </a:p>
          <a:p>
            <a:r>
              <a:rPr lang="fr-FR" dirty="0"/>
              <a:t>CELAM. </a:t>
            </a:r>
            <a:r>
              <a:rPr lang="fr-FR" b="1" i="1" dirty="0"/>
              <a:t>Documento de Aparecida</a:t>
            </a:r>
            <a:r>
              <a:rPr lang="fr-FR" dirty="0"/>
              <a:t>. n. 257.</a:t>
            </a:r>
            <a:endParaRPr lang="pt-BR" dirty="0"/>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3114007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1"/>
            <a:ext cx="8915400" cy="6047117"/>
          </a:xfrm>
        </p:spPr>
        <p:txBody>
          <a:bodyPr>
            <a:noAutofit/>
          </a:bodyPr>
          <a:lstStyle/>
          <a:p>
            <a:r>
              <a:rPr lang="pt-BR" sz="2400" b="1" dirty="0">
                <a:latin typeface="Arial Black" panose="020B0A04020102020204" pitchFamily="34" charset="0"/>
              </a:rPr>
              <a:t>2.4 - A missão eclesial exige uma conversão pastoral</a:t>
            </a:r>
            <a:endParaRPr lang="pt-BR" sz="2400" dirty="0">
              <a:latin typeface="Arial Black" panose="020B0A04020102020204" pitchFamily="34" charset="0"/>
            </a:endParaRPr>
          </a:p>
          <a:p>
            <a:r>
              <a:rPr lang="pt-BR" sz="2400" b="1" dirty="0">
                <a:latin typeface="Arial Black" panose="020B0A04020102020204" pitchFamily="34" charset="0"/>
              </a:rPr>
              <a:t>Recentemente, o Papa Francisco convidou todos os católicos a reconheceram a </a:t>
            </a:r>
            <a:r>
              <a:rPr lang="pt-BR" sz="2400" b="1" u="sng" dirty="0">
                <a:latin typeface="Arial Black" panose="020B0A04020102020204" pitchFamily="34" charset="0"/>
              </a:rPr>
              <a:t>natureza missionária</a:t>
            </a:r>
            <a:r>
              <a:rPr lang="pt-BR" sz="2400" b="1" dirty="0">
                <a:latin typeface="Arial Black" panose="020B0A04020102020204" pitchFamily="34" charset="0"/>
              </a:rPr>
              <a:t>, cuja ação deve ser o “</a:t>
            </a:r>
            <a:r>
              <a:rPr lang="pt-BR" sz="2400" b="1" u="sng" dirty="0">
                <a:latin typeface="Arial Black" panose="020B0A04020102020204" pitchFamily="34" charset="0"/>
              </a:rPr>
              <a:t>paradigma de toda a obra da Igreja</a:t>
            </a:r>
            <a:r>
              <a:rPr lang="pt-BR" sz="2400" b="1" dirty="0">
                <a:latin typeface="Arial Black" panose="020B0A04020102020204" pitchFamily="34" charset="0"/>
              </a:rPr>
              <a:t>”. Com este intuito, o Papa lembrava a proposição dos Bispos da América Latina e do Caribe, que exortaram a Igreja latino-americana a passar de uma “</a:t>
            </a:r>
            <a:r>
              <a:rPr lang="pt-BR" sz="2400" b="1" u="sng" dirty="0">
                <a:latin typeface="Arial Black" panose="020B0A04020102020204" pitchFamily="34" charset="0"/>
              </a:rPr>
              <a:t>pastoral de conservação a uma pastoral decididamente missionária”</a:t>
            </a:r>
            <a:r>
              <a:rPr lang="pt-BR" sz="2400" b="1" dirty="0">
                <a:latin typeface="Arial Black" panose="020B0A04020102020204" pitchFamily="34" charset="0"/>
              </a:rPr>
              <a:t>. É importante trazer à discussão este tema, já que procura explicitar a natureza da missão da Igreja, para se evitar o risco de que em suas relações com a sociedade, a Igreja se torne ou se compreenda simplesmente como uma “ONG </a:t>
            </a:r>
            <a:r>
              <a:rPr lang="pt-BR" sz="2400" b="1" dirty="0" err="1">
                <a:latin typeface="Arial Black" panose="020B0A04020102020204" pitchFamily="34" charset="0"/>
              </a:rPr>
              <a:t>sociocaritativa</a:t>
            </a:r>
            <a:r>
              <a:rPr lang="pt-BR" sz="2400" b="1" dirty="0" smtClean="0">
                <a:latin typeface="Arial Black" panose="020B0A04020102020204" pitchFamily="34" charset="0"/>
              </a:rPr>
              <a:t>”</a:t>
            </a:r>
            <a:endParaRPr lang="pt-BR" sz="2400"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1410515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1"/>
            <a:ext cx="8915400" cy="6047117"/>
          </a:xfrm>
        </p:spPr>
        <p:txBody>
          <a:bodyPr/>
          <a:lstStyle/>
          <a:p>
            <a:r>
              <a:rPr lang="pt-BR" sz="2400" b="1" dirty="0">
                <a:latin typeface="Arial Black" panose="020B0A04020102020204" pitchFamily="34" charset="0"/>
              </a:rPr>
              <a:t>É preciso uma “conversão eclesial” para que a Igreja possa caminhar na fidelidade de sua natureza e missão, no autêntico segmento de seu Mestre: </a:t>
            </a:r>
          </a:p>
          <a:p>
            <a:r>
              <a:rPr lang="pt-BR" sz="2400" b="1" dirty="0">
                <a:latin typeface="Arial Black" panose="020B0A04020102020204" pitchFamily="34" charset="0"/>
              </a:rPr>
              <a:t>O Concílio Vaticano II apresentou a conversão eclesial como a abertura a uma reforma permanente de si mesma por fidelidade a Jesus Cristo: </a:t>
            </a:r>
            <a:r>
              <a:rPr lang="pt-BR" sz="2400" b="1" u="sng" dirty="0">
                <a:latin typeface="Arial Black" panose="020B0A04020102020204" pitchFamily="34" charset="0"/>
              </a:rPr>
              <a:t>‘Toda a renovação da Igreja consiste essencialmente numa maior fidelidade à própria vocação. (…) A Igreja peregrina é chamada por Cristo a esta reforma perene. Como instituição humana e terrena, a Igreja necessita perpetuamente desta reforma</a:t>
            </a:r>
            <a:r>
              <a:rPr lang="pt-BR" sz="2400" b="1" dirty="0" smtClean="0">
                <a:latin typeface="Arial Black" panose="020B0A04020102020204" pitchFamily="34" charset="0"/>
              </a:rPr>
              <a:t>’.  (EG,</a:t>
            </a:r>
            <a:r>
              <a:rPr lang="pt-BR" sz="2400" dirty="0" smtClean="0">
                <a:latin typeface="Arial Black" panose="020B0A04020102020204" pitchFamily="34" charset="0"/>
              </a:rPr>
              <a:t> </a:t>
            </a:r>
            <a:r>
              <a:rPr lang="pt-BR" sz="2400" dirty="0">
                <a:latin typeface="Arial Black" panose="020B0A04020102020204" pitchFamily="34" charset="0"/>
              </a:rPr>
              <a:t>n. </a:t>
            </a:r>
            <a:r>
              <a:rPr lang="pt-BR" sz="2400" dirty="0" smtClean="0">
                <a:latin typeface="Arial Black" panose="020B0A04020102020204" pitchFamily="34" charset="0"/>
              </a:rPr>
              <a:t>26)</a:t>
            </a:r>
            <a:endParaRPr lang="pt-BR" sz="2400" dirty="0">
              <a:latin typeface="Arial Black" panose="020B0A04020102020204" pitchFamily="34" charset="0"/>
            </a:endParaRP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1658132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48905"/>
            <a:ext cx="8915400" cy="5262113"/>
          </a:xfrm>
        </p:spPr>
        <p:txBody>
          <a:bodyPr/>
          <a:lstStyle/>
          <a:p>
            <a:r>
              <a:rPr lang="pt-BR" sz="2400" b="1" u="sng" dirty="0">
                <a:latin typeface="Arial Black" panose="020B0A04020102020204" pitchFamily="34" charset="0"/>
              </a:rPr>
              <a:t>Não obstante a finalidade da Igreja ser de ordem religiosa, a própria missão da Igreja, que evangeliza, possui essencialmente uma dimensão social: no próprio coração do Evangelho, aparece a vida comunitária e o compromisso com os outros. </a:t>
            </a:r>
            <a:endParaRPr lang="pt-BR" sz="2400" b="1" u="sng" dirty="0" smtClean="0">
              <a:latin typeface="Arial Black" panose="020B0A04020102020204" pitchFamily="34" charset="0"/>
            </a:endParaRPr>
          </a:p>
          <a:p>
            <a:r>
              <a:rPr lang="pt-BR" sz="2400" b="1" dirty="0" smtClean="0">
                <a:latin typeface="Arial Black" panose="020B0A04020102020204" pitchFamily="34" charset="0"/>
              </a:rPr>
              <a:t>O </a:t>
            </a:r>
            <a:r>
              <a:rPr lang="pt-BR" sz="2400" b="1" dirty="0">
                <a:latin typeface="Arial Black" panose="020B0A04020102020204" pitchFamily="34" charset="0"/>
              </a:rPr>
              <a:t>conteúdo do primeiro anúncio tem uma repercussão moral imediata, cujo centro é a caridade.</a:t>
            </a:r>
            <a:r>
              <a:rPr lang="pt-BR" sz="2400" b="1" i="1" dirty="0">
                <a:latin typeface="Arial Black" panose="020B0A04020102020204" pitchFamily="34" charset="0"/>
              </a:rPr>
              <a:t> </a:t>
            </a:r>
            <a:r>
              <a:rPr lang="pt-BR" sz="2400" b="1" dirty="0">
                <a:latin typeface="Arial Black" panose="020B0A04020102020204" pitchFamily="34" charset="0"/>
              </a:rPr>
              <a:t>O Papa Bento XVI afirmou que </a:t>
            </a:r>
            <a:r>
              <a:rPr lang="pt-BR" sz="2400" b="1" u="sng" dirty="0">
                <a:latin typeface="Arial Black" panose="020B0A04020102020204" pitchFamily="34" charset="0"/>
              </a:rPr>
              <a:t>o serviço da caridade é uma dimensão constitutiva da missão da Igreja e expressão irrenunciável da sua própria essência</a:t>
            </a:r>
            <a:r>
              <a:rPr lang="pt-BR" sz="2400" b="1" dirty="0">
                <a:latin typeface="Arial Black" panose="020B0A04020102020204" pitchFamily="34" charset="0"/>
              </a:rPr>
              <a:t>.</a:t>
            </a: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1327337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9"/>
            <a:ext cx="8915400" cy="6003984"/>
          </a:xfrm>
        </p:spPr>
        <p:txBody>
          <a:bodyPr>
            <a:normAutofit/>
          </a:bodyPr>
          <a:lstStyle/>
          <a:p>
            <a:r>
              <a:rPr lang="pt-BR" sz="2050" b="1" dirty="0" smtClean="0">
                <a:latin typeface="Arial Black" panose="020B0A04020102020204" pitchFamily="34" charset="0"/>
              </a:rPr>
              <a:t>3.1 </a:t>
            </a:r>
            <a:r>
              <a:rPr lang="pt-BR" sz="2050" b="1" dirty="0">
                <a:latin typeface="Arial Black" panose="020B0A04020102020204" pitchFamily="34" charset="0"/>
              </a:rPr>
              <a:t>– </a:t>
            </a:r>
            <a:r>
              <a:rPr lang="pt-BR" sz="2050" b="1" dirty="0">
                <a:effectLst>
                  <a:outerShdw blurRad="38100" dist="38100" dir="2700000" algn="tl">
                    <a:srgbClr val="000000">
                      <a:alpha val="43137"/>
                    </a:srgbClr>
                  </a:outerShdw>
                </a:effectLst>
                <a:latin typeface="Arial Black" panose="020B0A04020102020204" pitchFamily="34" charset="0"/>
              </a:rPr>
              <a:t>A pessoa humana, a sociedade e a </a:t>
            </a:r>
            <a:r>
              <a:rPr lang="pt-BR" sz="2050" b="1" dirty="0" smtClean="0">
                <a:effectLst>
                  <a:outerShdw blurRad="38100" dist="38100" dir="2700000" algn="tl">
                    <a:srgbClr val="000000">
                      <a:alpha val="43137"/>
                    </a:srgbClr>
                  </a:outerShdw>
                </a:effectLst>
                <a:latin typeface="Arial Black" panose="020B0A04020102020204" pitchFamily="34" charset="0"/>
              </a:rPr>
              <a:t>subsidiariedade</a:t>
            </a:r>
            <a:endParaRPr lang="pt-BR" sz="2050" dirty="0" smtClean="0">
              <a:effectLst>
                <a:outerShdw blurRad="38100" dist="38100" dir="2700000" algn="tl">
                  <a:srgbClr val="000000">
                    <a:alpha val="43137"/>
                  </a:srgbClr>
                </a:outerShdw>
              </a:effectLst>
              <a:latin typeface="Arial Black" panose="020B0A04020102020204" pitchFamily="34" charset="0"/>
            </a:endParaRPr>
          </a:p>
          <a:p>
            <a:r>
              <a:rPr lang="pt-BR" sz="2050" b="1" u="sng" dirty="0" smtClean="0">
                <a:latin typeface="Arial Black" panose="020B0A04020102020204" pitchFamily="34" charset="0"/>
              </a:rPr>
              <a:t>A </a:t>
            </a:r>
            <a:r>
              <a:rPr lang="pt-BR" sz="2050" b="1" u="sng" dirty="0">
                <a:latin typeface="Arial Black" panose="020B0A04020102020204" pitchFamily="34" charset="0"/>
              </a:rPr>
              <a:t>pessoa humana vive na sociedade. A sociedade não lhe é algo acessório, mas uma exigência da sua natureza</a:t>
            </a:r>
            <a:r>
              <a:rPr lang="pt-BR" sz="2050" b="1" dirty="0">
                <a:latin typeface="Arial Black" panose="020B0A04020102020204" pitchFamily="34" charset="0"/>
              </a:rPr>
              <a:t>. Graças ao contato com os demais, ao serviço mútuo e ao diálogo com os seus irmãos e irmãs, a pessoa desenvolve as suas capacidades, e assim responde à sua vocação.</a:t>
            </a:r>
          </a:p>
          <a:p>
            <a:r>
              <a:rPr lang="pt-BR" sz="2050" b="1" u="sng" dirty="0">
                <a:latin typeface="Arial Black" panose="020B0A04020102020204" pitchFamily="34" charset="0"/>
              </a:rPr>
              <a:t>Para a Igreja, a sociedade </a:t>
            </a:r>
            <a:r>
              <a:rPr lang="pt-BR" sz="2050" b="1" dirty="0">
                <a:latin typeface="Arial Black" panose="020B0A04020102020204" pitchFamily="34" charset="0"/>
              </a:rPr>
              <a:t>é</a:t>
            </a:r>
            <a:r>
              <a:rPr lang="pt-BR" sz="2050" b="1" i="1" dirty="0">
                <a:latin typeface="Arial Black" panose="020B0A04020102020204" pitchFamily="34" charset="0"/>
              </a:rPr>
              <a:t> </a:t>
            </a:r>
            <a:r>
              <a:rPr lang="pt-BR" sz="2050" b="1" dirty="0">
                <a:latin typeface="Arial Black" panose="020B0A04020102020204" pitchFamily="34" charset="0"/>
              </a:rPr>
              <a:t>como um conjunto de pessoas vivendo de modo orgânico. Ela é uma espécie de “assembleia” ao mesmo tempo visível e espiritual. É uma sociedade que perdura no tempo: assume o passado e prepara o futuro. </a:t>
            </a:r>
            <a:endParaRPr lang="pt-BR" sz="2050" b="1" dirty="0" smtClean="0">
              <a:latin typeface="Arial Black" panose="020B0A04020102020204" pitchFamily="34" charset="0"/>
            </a:endParaRPr>
          </a:p>
          <a:p>
            <a:r>
              <a:rPr lang="pt-BR" sz="2050" b="1" dirty="0" smtClean="0">
                <a:latin typeface="Arial Black" panose="020B0A04020102020204" pitchFamily="34" charset="0"/>
              </a:rPr>
              <a:t>Através </a:t>
            </a:r>
            <a:r>
              <a:rPr lang="pt-BR" sz="2050" b="1" dirty="0">
                <a:latin typeface="Arial Black" panose="020B0A04020102020204" pitchFamily="34" charset="0"/>
              </a:rPr>
              <a:t>dela, cada pessoa é constituída “herdeira”, recebe “talentos” que enriquecem a sua identidade e cujos frutos deve desenvolver. Com toda a razão, </a:t>
            </a:r>
            <a:r>
              <a:rPr lang="pt-BR" sz="2050" b="1" u="sng" dirty="0">
                <a:latin typeface="Arial Black" panose="020B0A04020102020204" pitchFamily="34" charset="0"/>
              </a:rPr>
              <a:t>cada um é devedor de dedicação às comunidades</a:t>
            </a:r>
            <a:r>
              <a:rPr lang="pt-BR" sz="2050" b="1" dirty="0">
                <a:latin typeface="Arial Black" panose="020B0A04020102020204" pitchFamily="34" charset="0"/>
              </a:rPr>
              <a:t>. Cada comunidade define-se pelo fim a que tende e, por conseguinte, obedece a regras específicas.</a:t>
            </a:r>
            <a:r>
              <a:rPr lang="pt-BR" sz="2050" dirty="0">
                <a:latin typeface="Arial Black" panose="020B0A04020102020204" pitchFamily="34" charset="0"/>
              </a:rPr>
              <a:t> </a:t>
            </a:r>
            <a:endParaRPr lang="pt-BR" sz="2050"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1508969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3"/>
            <a:ext cx="8915400" cy="6055742"/>
          </a:xfrm>
        </p:spPr>
        <p:txBody>
          <a:bodyPr>
            <a:normAutofit fontScale="92500"/>
          </a:bodyPr>
          <a:lstStyle/>
          <a:p>
            <a:r>
              <a:rPr lang="pt-BR" sz="2100" b="1" u="sng" dirty="0">
                <a:latin typeface="Arial Black" panose="020B0A04020102020204" pitchFamily="34" charset="0"/>
              </a:rPr>
              <a:t>Mas a pessoa humana</a:t>
            </a:r>
            <a:r>
              <a:rPr lang="pt-BR" sz="2100" b="1" i="1" u="sng" dirty="0">
                <a:latin typeface="Arial Black" panose="020B0A04020102020204" pitchFamily="34" charset="0"/>
              </a:rPr>
              <a:t> </a:t>
            </a:r>
            <a:r>
              <a:rPr lang="pt-BR" sz="2100" b="1" u="sng" dirty="0">
                <a:latin typeface="Arial Black" panose="020B0A04020102020204" pitchFamily="34" charset="0"/>
              </a:rPr>
              <a:t>é e deve ser o princípio, o sujeito e o fim de todas as instituições </a:t>
            </a:r>
            <a:r>
              <a:rPr lang="pt-BR" sz="2100" b="1" u="sng" dirty="0" smtClean="0">
                <a:latin typeface="Arial Black" panose="020B0A04020102020204" pitchFamily="34" charset="0"/>
              </a:rPr>
              <a:t>sociais.</a:t>
            </a:r>
            <a:r>
              <a:rPr lang="pt-BR" sz="2100" b="1" dirty="0" smtClean="0">
                <a:latin typeface="Arial Black" panose="020B0A04020102020204" pitchFamily="34" charset="0"/>
              </a:rPr>
              <a:t> A </a:t>
            </a:r>
            <a:r>
              <a:rPr lang="pt-BR" sz="2100" b="1" i="1" dirty="0">
                <a:latin typeface="Arial Black" panose="020B0A04020102020204" pitchFamily="34" charset="0"/>
              </a:rPr>
              <a:t>subsidiariedade</a:t>
            </a:r>
            <a:r>
              <a:rPr lang="pt-BR" sz="2100" b="1" dirty="0">
                <a:latin typeface="Arial Black" panose="020B0A04020102020204" pitchFamily="34" charset="0"/>
              </a:rPr>
              <a:t> está entre as mais constantes e características diretrizes da doutrina social da Igreja, presente desde a primeira grande encíclica social. </a:t>
            </a:r>
            <a:endParaRPr lang="pt-BR" sz="2100" b="1" dirty="0" smtClean="0">
              <a:latin typeface="Arial Black" panose="020B0A04020102020204" pitchFamily="34" charset="0"/>
            </a:endParaRPr>
          </a:p>
          <a:p>
            <a:r>
              <a:rPr lang="pt-BR" sz="2100" b="1" u="sng" dirty="0" smtClean="0">
                <a:latin typeface="Arial Black" panose="020B0A04020102020204" pitchFamily="34" charset="0"/>
              </a:rPr>
              <a:t>É </a:t>
            </a:r>
            <a:r>
              <a:rPr lang="pt-BR" sz="2100" b="1" u="sng" dirty="0">
                <a:latin typeface="Arial Black" panose="020B0A04020102020204" pitchFamily="34" charset="0"/>
              </a:rPr>
              <a:t>impossível promover a dignidade da pessoa sem que se cuide da família, dos grupos, das associações, das realidades territoriais locais</a:t>
            </a:r>
            <a:r>
              <a:rPr lang="pt-BR" sz="2100" b="1" dirty="0">
                <a:latin typeface="Arial Black" panose="020B0A04020102020204" pitchFamily="34" charset="0"/>
              </a:rPr>
              <a:t>, em outras palavras, daquelas expressões agregativas de tipo econômico, social, cultural, desportivo, recreativo, profissional, político, às quais as pessoas dão vida espontaneamente e que lhes tornam possível um efetivo crescimento social. </a:t>
            </a:r>
            <a:endParaRPr lang="pt-BR" sz="2100" b="1" dirty="0" smtClean="0">
              <a:latin typeface="Arial Black" panose="020B0A04020102020204" pitchFamily="34" charset="0"/>
            </a:endParaRPr>
          </a:p>
          <a:p>
            <a:r>
              <a:rPr lang="pt-BR" sz="2100" b="1" dirty="0" smtClean="0">
                <a:latin typeface="Arial Black" panose="020B0A04020102020204" pitchFamily="34" charset="0"/>
              </a:rPr>
              <a:t>É </a:t>
            </a:r>
            <a:r>
              <a:rPr lang="pt-BR" sz="2100" b="1" dirty="0">
                <a:latin typeface="Arial Black" panose="020B0A04020102020204" pitchFamily="34" charset="0"/>
              </a:rPr>
              <a:t>este o âmbito da sociedade civil, entendida como o conjunto das relações </a:t>
            </a:r>
            <a:r>
              <a:rPr lang="pt-BR" sz="2100" b="1" u="sng" dirty="0">
                <a:latin typeface="Arial Black" panose="020B0A04020102020204" pitchFamily="34" charset="0"/>
              </a:rPr>
              <a:t>entre indivíduos e entre sociedades intermédias, que se realizam de forma originária e graças à </a:t>
            </a:r>
            <a:r>
              <a:rPr lang="pt-BR" sz="2100" b="1" u="sng" dirty="0" smtClean="0">
                <a:latin typeface="Arial Black" panose="020B0A04020102020204" pitchFamily="34" charset="0"/>
              </a:rPr>
              <a:t>‘subjetividade </a:t>
            </a:r>
            <a:r>
              <a:rPr lang="pt-BR" sz="2100" b="1" u="sng" dirty="0">
                <a:latin typeface="Arial Black" panose="020B0A04020102020204" pitchFamily="34" charset="0"/>
              </a:rPr>
              <a:t>criativa do cidadão</a:t>
            </a:r>
            <a:r>
              <a:rPr lang="pt-BR" sz="2100" b="1" dirty="0">
                <a:latin typeface="Arial Black" panose="020B0A04020102020204" pitchFamily="34" charset="0"/>
              </a:rPr>
              <a:t>’. A rede destas relações inerva o tecido social e constitui a base de uma verdadeira comunidade de pessoas, tornando possível o reconhecimento de formas mais elevadas de sociabilidade</a:t>
            </a:r>
            <a:r>
              <a:rPr lang="pt-BR" sz="2100" b="1" i="1" dirty="0">
                <a:latin typeface="Arial Black" panose="020B0A04020102020204" pitchFamily="34" charset="0"/>
              </a:rPr>
              <a:t>.</a:t>
            </a:r>
            <a:endParaRPr lang="pt-BR" sz="2100" b="1" dirty="0">
              <a:latin typeface="Arial Black" panose="020B0A04020102020204" pitchFamily="34" charset="0"/>
            </a:endParaRPr>
          </a:p>
          <a:p>
            <a:endParaRPr lang="pt-BR" dirty="0"/>
          </a:p>
        </p:txBody>
      </p:sp>
      <p:sp>
        <p:nvSpPr>
          <p:cNvPr id="5" name="Retângulo 4"/>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298798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7"/>
            <a:ext cx="8915400" cy="6038491"/>
          </a:xfrm>
        </p:spPr>
        <p:txBody>
          <a:bodyPr>
            <a:normAutofit/>
          </a:bodyPr>
          <a:lstStyle/>
          <a:p>
            <a:r>
              <a:rPr lang="pt-BR" b="1" dirty="0">
                <a:latin typeface="Arial Black" panose="020B0A04020102020204" pitchFamily="34" charset="0"/>
              </a:rPr>
              <a:t>É oportuno recordar a mensagem dos Bispos na Conferência de Aparecida, destacando que os discípulos missionários de Jesus Cristo, a partir de uma verdadeira “conversão pastoral” aos valores do Reino de Deus, devem ter uma ação concreta e eficaz na sociedade: </a:t>
            </a:r>
          </a:p>
          <a:p>
            <a:r>
              <a:rPr lang="pt-BR" b="1" dirty="0">
                <a:latin typeface="Arial Black" panose="020B0A04020102020204" pitchFamily="34" charset="0"/>
              </a:rPr>
              <a:t>(...) </a:t>
            </a:r>
            <a:r>
              <a:rPr lang="pt-BR" b="1" u="sng" dirty="0">
                <a:latin typeface="Arial Black" panose="020B0A04020102020204" pitchFamily="34" charset="0"/>
              </a:rPr>
              <a:t>leva-nos a assumir evangelicamente, e a partir da perspectiva do Reino, as tarefas prioritárias que contribuem para a dignificação do ser humano, e a trabalhar </a:t>
            </a:r>
            <a:r>
              <a:rPr lang="pt-BR" b="1" dirty="0">
                <a:latin typeface="Arial Black" panose="020B0A04020102020204" pitchFamily="34" charset="0"/>
              </a:rPr>
              <a:t>junto com os demais cidadãos e instituições para o bem do ser humano. O amor de misericórdia para com todos os que veem vulnerada sua vida em qualquer de suas dimensões, como bem nos mostra o Senhor em todos seus gestos de misericórdia, requer que socorramos as necessidades urgentes, ao mesmo tempo que colaboremos com outros organismos ou instituições para organizar estruturas mais justas nos âmbitos nacionais e internacionais. É urgente criar estruturas que consolidem uma ordem social, econômica e política na qual não haja iniquidade e onde haja possibilidade para todos. Igualmente, requerem-se novas estruturas que promovam uma autêntica convivência humana, que impeçam a prepotência de alguns e que facilitem o diálogo construtivo para os necessários consensos</a:t>
            </a:r>
            <a:r>
              <a:rPr lang="pt-BR" b="1" dirty="0" smtClean="0">
                <a:latin typeface="Arial Black" panose="020B0A04020102020204" pitchFamily="34" charset="0"/>
              </a:rPr>
              <a:t>.</a:t>
            </a:r>
            <a:endParaRPr lang="pt-BR" dirty="0"/>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3434816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79895"/>
            <a:ext cx="8915400" cy="5865962"/>
          </a:xfrm>
        </p:spPr>
        <p:txBody>
          <a:bodyPr>
            <a:normAutofit fontScale="92500" lnSpcReduction="10000"/>
          </a:bodyPr>
          <a:lstStyle/>
          <a:p>
            <a:r>
              <a:rPr lang="pt-BR" sz="2200" b="1" dirty="0" smtClean="0">
                <a:latin typeface="Arial Black" panose="020B0A04020102020204" pitchFamily="34" charset="0"/>
              </a:rPr>
              <a:t>1.1. </a:t>
            </a:r>
            <a:r>
              <a:rPr lang="pt-BR" sz="2200" b="1" dirty="0" smtClean="0">
                <a:effectLst>
                  <a:outerShdw blurRad="38100" dist="38100" dir="2700000" algn="tl">
                    <a:srgbClr val="000000">
                      <a:alpha val="43137"/>
                    </a:srgbClr>
                  </a:outerShdw>
                </a:effectLst>
                <a:latin typeface="Arial Black" panose="020B0A04020102020204" pitchFamily="34" charset="0"/>
              </a:rPr>
              <a:t>O povo de Israel, chamado a ser sinal para todos</a:t>
            </a:r>
            <a:endParaRPr lang="pt-BR" sz="2200" dirty="0" smtClean="0">
              <a:effectLst>
                <a:outerShdw blurRad="38100" dist="38100" dir="2700000" algn="tl">
                  <a:srgbClr val="000000">
                    <a:alpha val="43137"/>
                  </a:srgbClr>
                </a:outerShdw>
              </a:effectLst>
              <a:latin typeface="Arial Black" panose="020B0A04020102020204" pitchFamily="34" charset="0"/>
            </a:endParaRPr>
          </a:p>
          <a:p>
            <a:r>
              <a:rPr lang="pt-BR" sz="2200" b="1" dirty="0" smtClean="0">
                <a:latin typeface="Arial Black" panose="020B0A04020102020204" pitchFamily="34" charset="0"/>
              </a:rPr>
              <a:t>Quando, pela necessidade de sobrevivência por causa da fome, os filhos de Abraão se tornam escravos no Egito, </a:t>
            </a:r>
          </a:p>
          <a:p>
            <a:r>
              <a:rPr lang="pt-BR" sz="2200" b="1" dirty="0" smtClean="0">
                <a:latin typeface="Arial Black" panose="020B0A04020102020204" pitchFamily="34" charset="0"/>
              </a:rPr>
              <a:t>Deus, fiel à promessa feita, os libertou, tendo Moisés e o próprio povo como protagonistas da história de libertação. </a:t>
            </a:r>
          </a:p>
          <a:p>
            <a:r>
              <a:rPr lang="pt-BR" sz="2200" b="1" dirty="0" smtClean="0">
                <a:latin typeface="Arial Black" panose="020B0A04020102020204" pitchFamily="34" charset="0"/>
              </a:rPr>
              <a:t>E puderam seguir em busca de um novo lugar e modo de viver em liberdade.</a:t>
            </a:r>
          </a:p>
          <a:p>
            <a:r>
              <a:rPr lang="pt-BR" sz="2200" b="1" dirty="0" smtClean="0">
                <a:latin typeface="Arial Black" panose="020B0A04020102020204" pitchFamily="34" charset="0"/>
              </a:rPr>
              <a:t>Com a libertação do Egito, Deus propõe as bases de uma nova sociedade a ser construída. </a:t>
            </a:r>
          </a:p>
          <a:p>
            <a:r>
              <a:rPr lang="pt-BR" sz="2200" b="1" dirty="0" smtClean="0">
                <a:latin typeface="Arial Black" panose="020B0A04020102020204" pitchFamily="34" charset="0"/>
              </a:rPr>
              <a:t>As Escrituras sagradas narram Deus celebrando aliança com os filhos de Abraão, que fez, dos libertos do Egito, o Povo de Deus. </a:t>
            </a:r>
          </a:p>
          <a:p>
            <a:r>
              <a:rPr lang="pt-BR" sz="2200" b="1" dirty="0" smtClean="0">
                <a:latin typeface="Arial Black" panose="020B0A04020102020204" pitchFamily="34" charset="0"/>
              </a:rPr>
              <a:t>A aliança celebrada tinha também implicação nas relações entre os membros daquele povo. </a:t>
            </a:r>
          </a:p>
          <a:p>
            <a:r>
              <a:rPr lang="pt-BR" sz="2200" b="1" dirty="0" smtClean="0">
                <a:latin typeface="Arial Black" panose="020B0A04020102020204" pitchFamily="34" charset="0"/>
              </a:rPr>
              <a:t>Um modo fraterno de viver e uma estruturação social justa deveriam torná-lo sinal para os demais povos, pois tinham o conhecimento da Lei do Deus da vida (cf. </a:t>
            </a:r>
            <a:r>
              <a:rPr lang="pt-BR" sz="2200" b="1" dirty="0" err="1" smtClean="0">
                <a:latin typeface="Arial Black" panose="020B0A04020102020204" pitchFamily="34" charset="0"/>
              </a:rPr>
              <a:t>Êx</a:t>
            </a:r>
            <a:r>
              <a:rPr lang="pt-BR" sz="2200" b="1" dirty="0" smtClean="0">
                <a:latin typeface="Arial Black" panose="020B0A04020102020204" pitchFamily="34" charset="0"/>
              </a:rPr>
              <a:t> 20,1-17). </a:t>
            </a:r>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19456856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r>
              <a:rPr lang="pt-BR" sz="2400" b="1" u="sng" dirty="0">
                <a:latin typeface="Arial Black" panose="020B0A04020102020204" pitchFamily="34" charset="0"/>
              </a:rPr>
              <a:t>O princípio da subsidiariedade </a:t>
            </a:r>
            <a:r>
              <a:rPr lang="pt-BR" sz="2400" b="1" dirty="0">
                <a:latin typeface="Arial Black" panose="020B0A04020102020204" pitchFamily="34" charset="0"/>
              </a:rPr>
              <a:t>opõe-se a todas as formas de coletivismo e marca os limites da intervenção do Estado. Visa harmonizar as relações entre os indivíduos e as sociedades e tende a instaurar uma verdadeira ordem internacional. A sociedade é indispensável à realização da vocação humana. </a:t>
            </a: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738092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14399"/>
            <a:ext cx="8915400" cy="5469147"/>
          </a:xfrm>
        </p:spPr>
        <p:txBody>
          <a:bodyPr/>
          <a:lstStyle/>
          <a:p>
            <a:r>
              <a:rPr lang="pt-BR" sz="2400" b="1" dirty="0">
                <a:latin typeface="Arial Black" panose="020B0A04020102020204" pitchFamily="34" charset="0"/>
              </a:rPr>
              <a:t>3.2 - </a:t>
            </a:r>
            <a:r>
              <a:rPr lang="pt-BR" sz="2400" b="1" dirty="0">
                <a:effectLst>
                  <a:outerShdw blurRad="38100" dist="38100" dir="2700000" algn="tl">
                    <a:srgbClr val="000000">
                      <a:alpha val="43137"/>
                    </a:srgbClr>
                  </a:outerShdw>
                </a:effectLst>
                <a:latin typeface="Arial Black" panose="020B0A04020102020204" pitchFamily="34" charset="0"/>
              </a:rPr>
              <a:t>A família: primeira escola das virtudes sociais</a:t>
            </a:r>
            <a:endParaRPr lang="pt-BR" sz="2400" dirty="0">
              <a:effectLst>
                <a:outerShdw blurRad="38100" dist="38100" dir="2700000" algn="tl">
                  <a:srgbClr val="000000">
                    <a:alpha val="43137"/>
                  </a:srgbClr>
                </a:outerShdw>
              </a:effectLst>
              <a:latin typeface="Arial Black" panose="020B0A04020102020204" pitchFamily="34" charset="0"/>
            </a:endParaRPr>
          </a:p>
          <a:p>
            <a:r>
              <a:rPr lang="pt-BR" sz="2400" b="1" dirty="0">
                <a:latin typeface="Arial Black" panose="020B0A04020102020204" pitchFamily="34" charset="0"/>
              </a:rPr>
              <a:t>Nas relações da Igreja com a sociedade, é fundamental considerar com atenção redobrada uma das instituições sociais que mais corresponde à natureza humana: a família.</a:t>
            </a:r>
          </a:p>
          <a:p>
            <a:r>
              <a:rPr lang="pt-BR" sz="2400" b="1" dirty="0">
                <a:latin typeface="Arial Black" panose="020B0A04020102020204" pitchFamily="34" charset="0"/>
              </a:rPr>
              <a:t>O Concílio viu a importância da família ao afirmar: “Entre os laços sociais, necessários para o desenvolvimento do homem, alguns, como a família e a sociedade política, correspondem mais imediatamente à sua natureza íntima; outros são antes frutos da sua livre </a:t>
            </a:r>
            <a:r>
              <a:rPr lang="pt-BR" sz="2400" b="1" dirty="0" smtClean="0">
                <a:latin typeface="Arial Black" panose="020B0A04020102020204" pitchFamily="34" charset="0"/>
              </a:rPr>
              <a:t>vontade.</a:t>
            </a:r>
          </a:p>
          <a:p>
            <a:endParaRPr lang="pt-BR"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38475111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93629"/>
            <a:ext cx="8915400" cy="6003985"/>
          </a:xfrm>
        </p:spPr>
        <p:txBody>
          <a:bodyPr>
            <a:normAutofit/>
          </a:bodyPr>
          <a:lstStyle/>
          <a:p>
            <a:r>
              <a:rPr lang="pt-BR" sz="2000" b="1" dirty="0">
                <a:latin typeface="Arial Black" panose="020B0A04020102020204" pitchFamily="34" charset="0"/>
              </a:rPr>
              <a:t>Nesse sentido, há que se afirmar a primazia da família no contexto social e </a:t>
            </a:r>
          </a:p>
          <a:p>
            <a:r>
              <a:rPr lang="pt-BR" sz="2000" b="1" dirty="0">
                <a:latin typeface="Arial Black" panose="020B0A04020102020204" pitchFamily="34" charset="0"/>
              </a:rPr>
              <a:t>(...) se afirmar a </a:t>
            </a:r>
            <a:r>
              <a:rPr lang="pt-BR" sz="2000" b="1" u="sng" dirty="0">
                <a:latin typeface="Arial Black" panose="020B0A04020102020204" pitchFamily="34" charset="0"/>
              </a:rPr>
              <a:t>prioridade da família em relação à sociedade </a:t>
            </a:r>
            <a:r>
              <a:rPr lang="pt-BR" sz="2000" b="1" dirty="0">
                <a:latin typeface="Arial Black" panose="020B0A04020102020204" pitchFamily="34" charset="0"/>
              </a:rPr>
              <a:t>e ao Estado. A família, de fato, ao menos </a:t>
            </a:r>
            <a:r>
              <a:rPr lang="pt-BR" sz="2000" b="1" u="sng" dirty="0">
                <a:latin typeface="Arial Black" panose="020B0A04020102020204" pitchFamily="34" charset="0"/>
              </a:rPr>
              <a:t>na sua função procriadora, é a condição mesma da sua existência</a:t>
            </a:r>
            <a:r>
              <a:rPr lang="pt-BR" sz="2000" b="1" dirty="0">
                <a:latin typeface="Arial Black" panose="020B0A04020102020204" pitchFamily="34" charset="0"/>
              </a:rPr>
              <a:t>. Nas outras funções a favor de cada um dos seus membros, ela precede, por importância e valor, as funções que a sociedade e o Estado também devem cumprir. </a:t>
            </a:r>
            <a:endParaRPr lang="pt-BR" sz="2000" b="1" dirty="0" smtClean="0">
              <a:latin typeface="Arial Black" panose="020B0A04020102020204" pitchFamily="34" charset="0"/>
            </a:endParaRPr>
          </a:p>
          <a:p>
            <a:r>
              <a:rPr lang="pt-BR" sz="2000" b="1" u="sng" dirty="0" smtClean="0">
                <a:latin typeface="Arial Black" panose="020B0A04020102020204" pitchFamily="34" charset="0"/>
              </a:rPr>
              <a:t>A </a:t>
            </a:r>
            <a:r>
              <a:rPr lang="pt-BR" sz="2000" b="1" u="sng" dirty="0">
                <a:latin typeface="Arial Black" panose="020B0A04020102020204" pitchFamily="34" charset="0"/>
              </a:rPr>
              <a:t>família, sujeito titular de direitos nativos e invioláveis, encontra a sua legitimação na natureza humana e não no reconhecimento do Estado</a:t>
            </a:r>
            <a:r>
              <a:rPr lang="pt-BR" sz="2000" b="1" dirty="0">
                <a:latin typeface="Arial Black" panose="020B0A04020102020204" pitchFamily="34" charset="0"/>
              </a:rPr>
              <a:t>. A família não é, portanto, para a sociedade e para o Estado; antes, a sociedade e o Estado são para a família. </a:t>
            </a:r>
            <a:endParaRPr lang="pt-BR" sz="2000" b="1" dirty="0" smtClean="0">
              <a:latin typeface="Arial Black" panose="020B0A04020102020204" pitchFamily="34" charset="0"/>
            </a:endParaRPr>
          </a:p>
          <a:p>
            <a:r>
              <a:rPr lang="pt-BR" sz="2000" b="1" u="sng" dirty="0" smtClean="0">
                <a:latin typeface="Arial Black" panose="020B0A04020102020204" pitchFamily="34" charset="0"/>
              </a:rPr>
              <a:t>Todo </a:t>
            </a:r>
            <a:r>
              <a:rPr lang="pt-BR" sz="2000" b="1" u="sng" dirty="0">
                <a:latin typeface="Arial Black" panose="020B0A04020102020204" pitchFamily="34" charset="0"/>
              </a:rPr>
              <a:t>modelo social que pretenda servir ao bem do homem não pode prescindir da centralidade e da responsabilidade social da família</a:t>
            </a:r>
            <a:r>
              <a:rPr lang="pt-BR" sz="2000" b="1" dirty="0">
                <a:latin typeface="Arial Black" panose="020B0A04020102020204" pitchFamily="34" charset="0"/>
              </a:rPr>
              <a:t>. A sociedade e o Estado, nas suas relações com a família, têm o dever de ater-se ao princípio de </a:t>
            </a:r>
            <a:r>
              <a:rPr lang="pt-BR" sz="2000" b="1" dirty="0" smtClean="0">
                <a:latin typeface="Arial Black" panose="020B0A04020102020204" pitchFamily="34" charset="0"/>
              </a:rPr>
              <a:t>subsidiariedade.</a:t>
            </a:r>
            <a:endParaRPr lang="pt-BR" sz="20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4191258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76377"/>
            <a:ext cx="8915400" cy="5995359"/>
          </a:xfrm>
        </p:spPr>
        <p:txBody>
          <a:bodyPr>
            <a:normAutofit/>
          </a:bodyPr>
          <a:lstStyle/>
          <a:p>
            <a:r>
              <a:rPr lang="pt-BR" sz="2250" b="1" dirty="0">
                <a:latin typeface="Arial Black" panose="020B0A04020102020204" pitchFamily="34" charset="0"/>
              </a:rPr>
              <a:t>é uma comunidade de pessoas: dos esposos, homem e mulher, dos pais e dos filhos, dos parentes. </a:t>
            </a:r>
            <a:r>
              <a:rPr lang="pt-BR" sz="2250" b="1" u="sng" dirty="0">
                <a:latin typeface="Arial Black" panose="020B0A04020102020204" pitchFamily="34" charset="0"/>
              </a:rPr>
              <a:t>A sua primeira tarefa é a de viver fielmente a realidade da comunhão,</a:t>
            </a:r>
            <a:r>
              <a:rPr lang="pt-BR" sz="2250" b="1" dirty="0">
                <a:latin typeface="Arial Black" panose="020B0A04020102020204" pitchFamily="34" charset="0"/>
              </a:rPr>
              <a:t> num constante empenho por fazer crescer uma autêntica comunidade de pessoas. </a:t>
            </a:r>
            <a:endParaRPr lang="pt-BR" sz="2250" b="1" dirty="0" smtClean="0">
              <a:latin typeface="Arial Black" panose="020B0A04020102020204" pitchFamily="34" charset="0"/>
            </a:endParaRPr>
          </a:p>
          <a:p>
            <a:r>
              <a:rPr lang="pt-BR" sz="2250" b="1" u="sng" dirty="0" smtClean="0">
                <a:latin typeface="Arial Black" panose="020B0A04020102020204" pitchFamily="34" charset="0"/>
              </a:rPr>
              <a:t>O </a:t>
            </a:r>
            <a:r>
              <a:rPr lang="pt-BR" sz="2250" b="1" u="sng" dirty="0">
                <a:latin typeface="Arial Black" panose="020B0A04020102020204" pitchFamily="34" charset="0"/>
              </a:rPr>
              <a:t>amor é o princípio interior</a:t>
            </a:r>
            <a:r>
              <a:rPr lang="pt-BR" sz="2250" b="1" dirty="0">
                <a:latin typeface="Arial Black" panose="020B0A04020102020204" pitchFamily="34" charset="0"/>
              </a:rPr>
              <a:t>, a força permanente e a meta última de tal dever. Sem o amor, a família não é uma comunidade de pessoas; assim, “sem o amor, a família não pode viver, crescer e aperfeiçoar-se como comunidade de pessoas”.</a:t>
            </a:r>
          </a:p>
          <a:p>
            <a:r>
              <a:rPr lang="pt-BR" sz="2250" b="1" dirty="0">
                <a:latin typeface="Arial Black" panose="020B0A04020102020204" pitchFamily="34" charset="0"/>
              </a:rPr>
              <a:t>Neste sentido, é preciso uma compreensão profunda do </a:t>
            </a:r>
            <a:r>
              <a:rPr lang="pt-BR" sz="2250" b="1" u="sng" dirty="0">
                <a:latin typeface="Arial Black" panose="020B0A04020102020204" pitchFamily="34" charset="0"/>
              </a:rPr>
              <a:t>significado da sexualidade humana</a:t>
            </a:r>
            <a:r>
              <a:rPr lang="pt-BR" sz="2250" b="1" dirty="0">
                <a:latin typeface="Arial Black" panose="020B0A04020102020204" pitchFamily="34" charset="0"/>
              </a:rPr>
              <a:t>, que supere a cultura do “descartável” e do hedonismo presente de maneira tão contundente na sociedade atual. </a:t>
            </a:r>
            <a:r>
              <a:rPr lang="pt-BR" dirty="0"/>
              <a:t>PAPA JOÃO PAULO II. </a:t>
            </a:r>
            <a:r>
              <a:rPr lang="pt-BR" b="1" dirty="0"/>
              <a:t>Exortação Apostólica</a:t>
            </a:r>
            <a:r>
              <a:rPr lang="pt-BR" b="1" i="1" dirty="0"/>
              <a:t> </a:t>
            </a:r>
            <a:r>
              <a:rPr lang="pt-BR" b="1" i="1" dirty="0" err="1"/>
              <a:t>Familiaris</a:t>
            </a:r>
            <a:r>
              <a:rPr lang="pt-BR" b="1" i="1" dirty="0"/>
              <a:t> </a:t>
            </a:r>
            <a:r>
              <a:rPr lang="pt-BR" b="1" i="1" dirty="0" err="1"/>
              <a:t>Consortio</a:t>
            </a:r>
            <a:r>
              <a:rPr lang="pt-BR" i="1" dirty="0"/>
              <a:t>. </a:t>
            </a:r>
            <a:r>
              <a:rPr lang="pt-BR" dirty="0"/>
              <a:t>São Paulo: Edições Paulinas, 1981. </a:t>
            </a:r>
            <a:r>
              <a:rPr lang="pt-BR" i="1" dirty="0"/>
              <a:t> </a:t>
            </a:r>
            <a:r>
              <a:rPr lang="pt-BR" dirty="0"/>
              <a:t>n. 18.</a:t>
            </a: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100451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207697"/>
            <a:ext cx="8915400" cy="5037827"/>
          </a:xfrm>
        </p:spPr>
        <p:txBody>
          <a:bodyPr>
            <a:normAutofit/>
          </a:bodyPr>
          <a:lstStyle/>
          <a:p>
            <a:r>
              <a:rPr lang="pt-BR" sz="2400" b="1" dirty="0">
                <a:latin typeface="Arial Black" panose="020B0A04020102020204" pitchFamily="34" charset="0"/>
              </a:rPr>
              <a:t>O Papa Francisco afirmou recentemente que a família, fundada no matrimônio entre o homem e a mulher, é um “</a:t>
            </a:r>
            <a:r>
              <a:rPr lang="pt-BR" sz="2400" b="1" u="sng" dirty="0">
                <a:latin typeface="Arial Black" panose="020B0A04020102020204" pitchFamily="34" charset="0"/>
              </a:rPr>
              <a:t>centro de amor</a:t>
            </a:r>
            <a:r>
              <a:rPr lang="pt-BR" sz="2400" b="1" dirty="0">
                <a:latin typeface="Arial Black" panose="020B0A04020102020204" pitchFamily="34" charset="0"/>
              </a:rPr>
              <a:t>”. </a:t>
            </a:r>
            <a:endParaRPr lang="pt-BR" sz="2400" b="1" dirty="0" smtClean="0">
              <a:latin typeface="Arial Black" panose="020B0A04020102020204" pitchFamily="34" charset="0"/>
            </a:endParaRPr>
          </a:p>
          <a:p>
            <a:r>
              <a:rPr lang="pt-BR" sz="2400" b="1" dirty="0" smtClean="0">
                <a:latin typeface="Arial Black" panose="020B0A04020102020204" pitchFamily="34" charset="0"/>
              </a:rPr>
              <a:t>Nela </a:t>
            </a:r>
            <a:r>
              <a:rPr lang="pt-BR" sz="2400" b="1" dirty="0">
                <a:latin typeface="Arial Black" panose="020B0A04020102020204" pitchFamily="34" charset="0"/>
              </a:rPr>
              <a:t>deve reinar a lei do respeito e da comunhão, que deve ser fortalecido a fim de que seja capaz de </a:t>
            </a:r>
            <a:r>
              <a:rPr lang="pt-BR" sz="2400" b="1" u="sng" dirty="0">
                <a:latin typeface="Arial Black" panose="020B0A04020102020204" pitchFamily="34" charset="0"/>
              </a:rPr>
              <a:t>resistir ao ímpeto da manipulação e da dominação da parte dos “centros de poderes mundanos</a:t>
            </a:r>
            <a:r>
              <a:rPr lang="pt-BR" sz="2400" b="1" dirty="0">
                <a:latin typeface="Arial Black" panose="020B0A04020102020204" pitchFamily="34" charset="0"/>
              </a:rPr>
              <a:t>”. </a:t>
            </a:r>
            <a:endParaRPr lang="pt-BR" sz="2400" b="1" dirty="0" smtClean="0">
              <a:latin typeface="Arial Black" panose="020B0A04020102020204" pitchFamily="34" charset="0"/>
            </a:endParaRPr>
          </a:p>
          <a:p>
            <a:r>
              <a:rPr lang="pt-BR" sz="2400" b="1" dirty="0" smtClean="0">
                <a:latin typeface="Arial Black" panose="020B0A04020102020204" pitchFamily="34" charset="0"/>
              </a:rPr>
              <a:t>É </a:t>
            </a:r>
            <a:r>
              <a:rPr lang="pt-BR" sz="2400" b="1" dirty="0">
                <a:latin typeface="Arial Black" panose="020B0A04020102020204" pitchFamily="34" charset="0"/>
              </a:rPr>
              <a:t>no coração da família, diz o Papa, que a pessoa se integra com naturalidade e harmonia a um grupo humano, superando a falsa oposição entre o indivíduo e </a:t>
            </a:r>
            <a:r>
              <a:rPr lang="pt-BR" sz="2400" b="1" dirty="0" smtClean="0">
                <a:latin typeface="Arial Black" panose="020B0A04020102020204" pitchFamily="34" charset="0"/>
              </a:rPr>
              <a:t>sociedade.</a:t>
            </a:r>
            <a:endParaRPr lang="pt-BR" sz="24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491153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28827" y="1124309"/>
            <a:ext cx="8915400" cy="5216106"/>
          </a:xfrm>
        </p:spPr>
        <p:txBody>
          <a:bodyPr>
            <a:normAutofit/>
          </a:bodyPr>
          <a:lstStyle/>
          <a:p>
            <a:r>
              <a:rPr lang="pt-BR" sz="2400" b="1" dirty="0">
                <a:latin typeface="Arial Black" panose="020B0A04020102020204" pitchFamily="34" charset="0"/>
              </a:rPr>
              <a:t>3.3 – </a:t>
            </a:r>
            <a:r>
              <a:rPr lang="pt-BR" sz="2400" b="1" dirty="0">
                <a:effectLst>
                  <a:outerShdw blurRad="38100" dist="38100" dir="2700000" algn="tl">
                    <a:srgbClr val="000000">
                      <a:alpha val="43137"/>
                    </a:srgbClr>
                  </a:outerShdw>
                </a:effectLst>
                <a:latin typeface="Arial Black" panose="020B0A04020102020204" pitchFamily="34" charset="0"/>
              </a:rPr>
              <a:t>O bem comum e o desenvolvimento da sociedade</a:t>
            </a:r>
            <a:endParaRPr lang="pt-BR" sz="2400" dirty="0">
              <a:effectLst>
                <a:outerShdw blurRad="38100" dist="38100" dir="2700000" algn="tl">
                  <a:srgbClr val="000000">
                    <a:alpha val="43137"/>
                  </a:srgbClr>
                </a:outerShdw>
              </a:effectLst>
              <a:latin typeface="Arial Black" panose="020B0A04020102020204" pitchFamily="34" charset="0"/>
            </a:endParaRPr>
          </a:p>
          <a:p>
            <a:r>
              <a:rPr lang="pt-BR" sz="2400" b="1" dirty="0">
                <a:latin typeface="Arial Black" panose="020B0A04020102020204" pitchFamily="34" charset="0"/>
              </a:rPr>
              <a:t>Em conformidade com a natureza social do homem, </a:t>
            </a:r>
            <a:r>
              <a:rPr lang="pt-BR" sz="2400" b="1" u="sng" dirty="0">
                <a:latin typeface="Arial Black" panose="020B0A04020102020204" pitchFamily="34" charset="0"/>
              </a:rPr>
              <a:t>o bem de cada um está relacionado com o bem comum.</a:t>
            </a:r>
            <a:r>
              <a:rPr lang="pt-BR" sz="2400" b="1" dirty="0">
                <a:latin typeface="Arial Black" panose="020B0A04020102020204" pitchFamily="34" charset="0"/>
              </a:rPr>
              <a:t> E este não pode definir-se senão referido à pessoa humana.</a:t>
            </a:r>
          </a:p>
          <a:p>
            <a:r>
              <a:rPr lang="pt-BR" sz="2400" b="1" dirty="0">
                <a:latin typeface="Arial Black" panose="020B0A04020102020204" pitchFamily="34" charset="0"/>
              </a:rPr>
              <a:t>A Igreja compreende o </a:t>
            </a:r>
            <a:r>
              <a:rPr lang="pt-BR" sz="2400" b="1" i="1" dirty="0">
                <a:latin typeface="Arial Black" panose="020B0A04020102020204" pitchFamily="34" charset="0"/>
              </a:rPr>
              <a:t>bem comum </a:t>
            </a:r>
            <a:r>
              <a:rPr lang="pt-BR" sz="2400" b="1" dirty="0">
                <a:latin typeface="Arial Black" panose="020B0A04020102020204" pitchFamily="34" charset="0"/>
              </a:rPr>
              <a:t>como “</a:t>
            </a:r>
            <a:r>
              <a:rPr lang="pt-BR" sz="2400" b="1" u="sng" dirty="0">
                <a:latin typeface="Arial Black" panose="020B0A04020102020204" pitchFamily="34" charset="0"/>
              </a:rPr>
              <a:t>o conjunto das condições sociais que permitem, tanto aos grupos como a cada um dos seus membros, atingir a sua perfeição, do modo mais completo e adequado</a:t>
            </a:r>
            <a:r>
              <a:rPr lang="pt-BR" sz="2400" b="1" dirty="0">
                <a:latin typeface="Arial Black" panose="020B0A04020102020204" pitchFamily="34" charset="0"/>
              </a:rPr>
              <a:t>”</a:t>
            </a: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39740317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8"/>
            <a:ext cx="8915400" cy="6021237"/>
          </a:xfrm>
        </p:spPr>
        <p:txBody>
          <a:bodyPr>
            <a:normAutofit fontScale="92500" lnSpcReduction="20000"/>
          </a:bodyPr>
          <a:lstStyle/>
          <a:p>
            <a:r>
              <a:rPr lang="pt-BR" sz="2100" b="1" dirty="0">
                <a:latin typeface="Arial Black" panose="020B0A04020102020204" pitchFamily="34" charset="0"/>
              </a:rPr>
              <a:t>Na noção de bem comum incluem-se </a:t>
            </a:r>
            <a:r>
              <a:rPr lang="pt-BR" sz="2100" b="1" u="sng" dirty="0">
                <a:latin typeface="Arial Black" panose="020B0A04020102020204" pitchFamily="34" charset="0"/>
              </a:rPr>
              <a:t>alguns elementos essenciais</a:t>
            </a:r>
            <a:r>
              <a:rPr lang="pt-BR" sz="2100" b="1" dirty="0">
                <a:latin typeface="Arial Black" panose="020B0A04020102020204" pitchFamily="34" charset="0"/>
              </a:rPr>
              <a:t>. </a:t>
            </a:r>
            <a:endParaRPr lang="pt-BR" sz="2100" b="1" dirty="0" smtClean="0">
              <a:latin typeface="Arial Black" panose="020B0A04020102020204" pitchFamily="34" charset="0"/>
            </a:endParaRPr>
          </a:p>
          <a:p>
            <a:r>
              <a:rPr lang="pt-BR" sz="2100" b="1" dirty="0" smtClean="0">
                <a:latin typeface="Arial Black" panose="020B0A04020102020204" pitchFamily="34" charset="0"/>
              </a:rPr>
              <a:t>Em </a:t>
            </a:r>
            <a:r>
              <a:rPr lang="pt-BR" sz="2100" b="1" dirty="0">
                <a:latin typeface="Arial Black" panose="020B0A04020102020204" pitchFamily="34" charset="0"/>
              </a:rPr>
              <a:t>primeiro lugar, o bem comum requer </a:t>
            </a:r>
            <a:r>
              <a:rPr lang="pt-BR" sz="2100" b="1" u="sng" dirty="0">
                <a:latin typeface="Arial Black" panose="020B0A04020102020204" pitchFamily="34" charset="0"/>
              </a:rPr>
              <a:t>o respeito da pessoa</a:t>
            </a:r>
            <a:r>
              <a:rPr lang="pt-BR" sz="2100" b="1" dirty="0">
                <a:latin typeface="Arial Black" panose="020B0A04020102020204" pitchFamily="34" charset="0"/>
              </a:rPr>
              <a:t>. Em nome do bem comum, os poderes públicos são obrigados a </a:t>
            </a:r>
            <a:r>
              <a:rPr lang="pt-BR" sz="2100" b="1" u="sng" dirty="0">
                <a:latin typeface="Arial Black" panose="020B0A04020102020204" pitchFamily="34" charset="0"/>
              </a:rPr>
              <a:t>respeitar os direitos fundamentais e inalienáveis da pessoa humana</a:t>
            </a:r>
            <a:r>
              <a:rPr lang="pt-BR" sz="2100" b="1" dirty="0">
                <a:latin typeface="Arial Black" panose="020B0A04020102020204" pitchFamily="34" charset="0"/>
              </a:rPr>
              <a:t>. A sociedade humana deve empenhar-se em permitir, a cada um dos seus membros, </a:t>
            </a:r>
            <a:r>
              <a:rPr lang="pt-BR" sz="2100" b="1" u="sng" dirty="0">
                <a:latin typeface="Arial Black" panose="020B0A04020102020204" pitchFamily="34" charset="0"/>
              </a:rPr>
              <a:t>realizar a própria vocação</a:t>
            </a:r>
            <a:r>
              <a:rPr lang="pt-BR" sz="2100" b="1" dirty="0">
                <a:latin typeface="Arial Black" panose="020B0A04020102020204" pitchFamily="34" charset="0"/>
              </a:rPr>
              <a:t>. De modo particular, o bem comum reside nas condições do </a:t>
            </a:r>
            <a:r>
              <a:rPr lang="pt-BR" sz="2100" b="1" u="sng" dirty="0">
                <a:latin typeface="Arial Black" panose="020B0A04020102020204" pitchFamily="34" charset="0"/>
              </a:rPr>
              <a:t>exercício das liberdades </a:t>
            </a:r>
            <a:r>
              <a:rPr lang="pt-BR" sz="2100" b="1" dirty="0">
                <a:latin typeface="Arial Black" panose="020B0A04020102020204" pitchFamily="34" charset="0"/>
              </a:rPr>
              <a:t>indispensáveis à realização da vocação humana, como, por exemplo, o direito de </a:t>
            </a:r>
            <a:r>
              <a:rPr lang="pt-BR" sz="2100" b="1" u="sng" dirty="0">
                <a:latin typeface="Arial Black" panose="020B0A04020102020204" pitchFamily="34" charset="0"/>
              </a:rPr>
              <a:t>agir segundo a reta norma da sua consciência</a:t>
            </a:r>
            <a:r>
              <a:rPr lang="pt-BR" sz="2100" b="1" dirty="0">
                <a:latin typeface="Arial Black" panose="020B0A04020102020204" pitchFamily="34" charset="0"/>
              </a:rPr>
              <a:t>, o direito à salvaguarda da vida pessoal e à justa liberdade, </a:t>
            </a:r>
            <a:r>
              <a:rPr lang="pt-BR" sz="2100" b="1" u="sng" dirty="0">
                <a:latin typeface="Arial Black" panose="020B0A04020102020204" pitchFamily="34" charset="0"/>
              </a:rPr>
              <a:t>também em matéria religiosa</a:t>
            </a:r>
            <a:r>
              <a:rPr lang="pt-BR" sz="2100" b="1" dirty="0">
                <a:latin typeface="Arial Black" panose="020B0A04020102020204" pitchFamily="34" charset="0"/>
              </a:rPr>
              <a:t>.</a:t>
            </a:r>
          </a:p>
          <a:p>
            <a:r>
              <a:rPr lang="pt-BR" sz="2100" b="1" dirty="0">
                <a:latin typeface="Arial Black" panose="020B0A04020102020204" pitchFamily="34" charset="0"/>
              </a:rPr>
              <a:t>Em </a:t>
            </a:r>
            <a:r>
              <a:rPr lang="pt-BR" sz="2100" b="1" dirty="0" smtClean="0">
                <a:latin typeface="Arial Black" panose="020B0A04020102020204" pitchFamily="34" charset="0"/>
              </a:rPr>
              <a:t>segundo, </a:t>
            </a:r>
            <a:r>
              <a:rPr lang="pt-BR" sz="2100" b="1" u="sng" dirty="0">
                <a:latin typeface="Arial Black" panose="020B0A04020102020204" pitchFamily="34" charset="0"/>
              </a:rPr>
              <a:t>o bem comum exige o bem-estar social e o desenvolvimento da própria sociedade</a:t>
            </a:r>
            <a:r>
              <a:rPr lang="pt-BR" sz="2100" b="1" dirty="0">
                <a:latin typeface="Arial Black" panose="020B0A04020102020204" pitchFamily="34" charset="0"/>
              </a:rPr>
              <a:t>. O </a:t>
            </a:r>
            <a:r>
              <a:rPr lang="pt-BR" sz="2100" b="1" i="1" dirty="0">
                <a:latin typeface="Arial Black" panose="020B0A04020102020204" pitchFamily="34" charset="0"/>
              </a:rPr>
              <a:t>desenvolvimento</a:t>
            </a:r>
            <a:r>
              <a:rPr lang="pt-BR" sz="2100" b="1" dirty="0">
                <a:latin typeface="Arial Black" panose="020B0A04020102020204" pitchFamily="34" charset="0"/>
              </a:rPr>
              <a:t> é o resumo de todos os deveres sociais. Sem dúvida, à autoridade compete arbitrar, em nome do bem comum, entre os diversos interesses particulares; mas </a:t>
            </a:r>
            <a:r>
              <a:rPr lang="pt-BR" sz="2100" b="1" u="sng" dirty="0">
                <a:latin typeface="Arial Black" panose="020B0A04020102020204" pitchFamily="34" charset="0"/>
              </a:rPr>
              <a:t>deve tornar acessível a cada qual aquilo de que precisa para levar uma vida verdadeiramente humana</a:t>
            </a:r>
            <a:r>
              <a:rPr lang="pt-BR" sz="2100" b="1" dirty="0">
                <a:latin typeface="Arial Black" panose="020B0A04020102020204" pitchFamily="34" charset="0"/>
              </a:rPr>
              <a:t>: alimento, vestuário, saúde, trabalho, educação e cultura, informação conveniente, direito de constituir família e outros</a:t>
            </a:r>
            <a:r>
              <a:rPr lang="pt-BR" sz="2100" b="1" dirty="0" smtClean="0">
                <a:latin typeface="Arial Black" panose="020B0A04020102020204" pitchFamily="34" charset="0"/>
              </a:rPr>
              <a:t>.</a:t>
            </a:r>
          </a:p>
          <a:p>
            <a:r>
              <a:rPr lang="pt-BR" sz="2100" b="1" u="sng" dirty="0">
                <a:latin typeface="Arial Black" panose="020B0A04020102020204" pitchFamily="34" charset="0"/>
              </a:rPr>
              <a:t>O bem comum implica a paz, a permanência e a segurança de uma ordem justa.</a:t>
            </a:r>
          </a:p>
          <a:p>
            <a:endParaRPr lang="pt-BR" u="sng"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30818302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28136"/>
            <a:ext cx="8915400" cy="5486400"/>
          </a:xfrm>
        </p:spPr>
        <p:txBody>
          <a:bodyPr>
            <a:normAutofit/>
          </a:bodyPr>
          <a:lstStyle/>
          <a:p>
            <a:r>
              <a:rPr lang="pt-BR" sz="2400" b="1" dirty="0">
                <a:latin typeface="Arial Black" panose="020B0A04020102020204" pitchFamily="34" charset="0"/>
              </a:rPr>
              <a:t>3.4 - </a:t>
            </a:r>
            <a:r>
              <a:rPr lang="pt-BR" sz="2400" b="1" dirty="0">
                <a:effectLst>
                  <a:outerShdw blurRad="38100" dist="38100" dir="2700000" algn="tl">
                    <a:srgbClr val="000000">
                      <a:alpha val="43137"/>
                    </a:srgbClr>
                  </a:outerShdw>
                </a:effectLst>
                <a:latin typeface="Arial Black" panose="020B0A04020102020204" pitchFamily="34" charset="0"/>
              </a:rPr>
              <a:t>A comunidade política e o serviço ao bem comum</a:t>
            </a:r>
            <a:endParaRPr lang="pt-BR" sz="2400" dirty="0">
              <a:effectLst>
                <a:outerShdw blurRad="38100" dist="38100" dir="2700000" algn="tl">
                  <a:srgbClr val="000000">
                    <a:alpha val="43137"/>
                  </a:srgbClr>
                </a:outerShdw>
              </a:effectLst>
              <a:latin typeface="Arial Black" panose="020B0A04020102020204" pitchFamily="34" charset="0"/>
            </a:endParaRPr>
          </a:p>
          <a:p>
            <a:r>
              <a:rPr lang="pt-BR" sz="2400" b="1" dirty="0">
                <a:latin typeface="Arial Black" panose="020B0A04020102020204" pitchFamily="34" charset="0"/>
              </a:rPr>
              <a:t>Para a Igreja, a </a:t>
            </a:r>
            <a:r>
              <a:rPr lang="pt-BR" sz="2400" b="1" u="sng" dirty="0">
                <a:latin typeface="Arial Black" panose="020B0A04020102020204" pitchFamily="34" charset="0"/>
              </a:rPr>
              <a:t>comunidade política deve ter por objetivo o bem comum</a:t>
            </a:r>
            <a:r>
              <a:rPr lang="pt-BR" sz="2400" b="1" dirty="0">
                <a:latin typeface="Arial Black" panose="020B0A04020102020204" pitchFamily="34" charset="0"/>
              </a:rPr>
              <a:t>, isto é, o bem integral de todos os cidadãos e cidadãs: moradia, saúde, educação, lazer e liberdade religiosa. </a:t>
            </a:r>
            <a:endParaRPr lang="pt-BR" sz="2400" b="1" dirty="0" smtClean="0">
              <a:latin typeface="Arial Black" panose="020B0A04020102020204" pitchFamily="34" charset="0"/>
            </a:endParaRPr>
          </a:p>
          <a:p>
            <a:r>
              <a:rPr lang="pt-BR" sz="2400" b="1" u="sng" dirty="0">
                <a:latin typeface="Arial Black" panose="020B0A04020102020204" pitchFamily="34" charset="0"/>
              </a:rPr>
              <a:t>O bem comum é a única razão da existência da sociedade política e de sua estrutura jurídica</a:t>
            </a:r>
            <a:r>
              <a:rPr lang="pt-BR" sz="2400" b="1" dirty="0">
                <a:latin typeface="Arial Black" panose="020B0A04020102020204" pitchFamily="34" charset="0"/>
              </a:rPr>
              <a:t>. Os políticos necessitam de autoridade para realizar seu papel. É o povo quem delega essa autoridade. Enquanto fundamentada na “natureza humana”, a autoridade política corresponde “à ordem predeterminada por Deus</a:t>
            </a:r>
            <a:r>
              <a:rPr lang="pt-BR" sz="2400" b="1" dirty="0" smtClean="0">
                <a:latin typeface="Arial Black" panose="020B0A04020102020204" pitchFamily="34" charset="0"/>
              </a:rPr>
              <a:t>”.</a:t>
            </a:r>
            <a:endParaRPr lang="pt-BR" sz="24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14928227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67751"/>
            <a:ext cx="8915400" cy="5986732"/>
          </a:xfrm>
        </p:spPr>
        <p:txBody>
          <a:bodyPr>
            <a:normAutofit lnSpcReduction="10000"/>
          </a:bodyPr>
          <a:lstStyle/>
          <a:p>
            <a:r>
              <a:rPr lang="pt-BR" sz="1900" b="1" dirty="0">
                <a:latin typeface="Arial Black" panose="020B0A04020102020204" pitchFamily="34" charset="0"/>
              </a:rPr>
              <a:t>O primeiro dado fundamental de toda </a:t>
            </a:r>
            <a:r>
              <a:rPr lang="pt-BR" sz="1900" b="1" u="sng" dirty="0">
                <a:latin typeface="Arial Black" panose="020B0A04020102020204" pitchFamily="34" charset="0"/>
              </a:rPr>
              <a:t>a vida política é o respeito à liberdade de cada pessoa.  </a:t>
            </a:r>
          </a:p>
          <a:p>
            <a:r>
              <a:rPr lang="pt-BR" sz="1900" b="1" dirty="0">
                <a:latin typeface="Arial Black" panose="020B0A04020102020204" pitchFamily="34" charset="0"/>
              </a:rPr>
              <a:t>Vivemos em uma sociedade plural, marcada por diversas tradições, ideias, convicções; a Igreja prega e anuncia que só no respeito a cada pessoa humana pode ser atingida a paz social. </a:t>
            </a:r>
          </a:p>
          <a:p>
            <a:r>
              <a:rPr lang="pt-BR" sz="1900" b="1" u="sng" dirty="0">
                <a:latin typeface="Arial Black" panose="020B0A04020102020204" pitchFamily="34" charset="0"/>
              </a:rPr>
              <a:t>Todos as pessoas podem e devem criar associações, sindicatos, associações de bairro, grupos políticos e culturais, comunidades de fé, para poder emitir suas opiniões e colaborar na construção de uma sociedade mais justa e fraterna</a:t>
            </a:r>
            <a:r>
              <a:rPr lang="pt-BR" sz="1900" b="1" dirty="0">
                <a:latin typeface="Arial Black" panose="020B0A04020102020204" pitchFamily="34" charset="0"/>
              </a:rPr>
              <a:t>. Só assim poderão participar ativamente da vida e do governo do país.</a:t>
            </a:r>
          </a:p>
          <a:p>
            <a:r>
              <a:rPr lang="pt-BR" sz="1900" b="1" dirty="0">
                <a:latin typeface="Arial Black" panose="020B0A04020102020204" pitchFamily="34" charset="0"/>
              </a:rPr>
              <a:t> Esta vontade de maior participação provém da maior consciência da dignidade humana, e implica </a:t>
            </a:r>
            <a:r>
              <a:rPr lang="pt-BR" sz="1900" b="1" u="sng" dirty="0">
                <a:latin typeface="Arial Black" panose="020B0A04020102020204" pitchFamily="34" charset="0"/>
              </a:rPr>
              <a:t>que o governo respeite os grupos intermediários na gestão da vida pública. </a:t>
            </a:r>
            <a:endParaRPr lang="pt-BR" sz="1900" b="1" u="sng" dirty="0" smtClean="0">
              <a:latin typeface="Arial Black" panose="020B0A04020102020204" pitchFamily="34" charset="0"/>
            </a:endParaRPr>
          </a:p>
          <a:p>
            <a:r>
              <a:rPr lang="pt-BR" sz="1900" b="1" u="sng" dirty="0" smtClean="0">
                <a:latin typeface="Arial Black" panose="020B0A04020102020204" pitchFamily="34" charset="0"/>
              </a:rPr>
              <a:t>A </a:t>
            </a:r>
            <a:r>
              <a:rPr lang="pt-BR" sz="1900" b="1" u="sng" dirty="0">
                <a:latin typeface="Arial Black" panose="020B0A04020102020204" pitchFamily="34" charset="0"/>
              </a:rPr>
              <a:t>Igreja compreende que o regime democrático pode ser um meio lícito de construir o bem comum ao recomendar a participação de todos</a:t>
            </a:r>
            <a:r>
              <a:rPr lang="pt-BR" sz="1900" b="1" dirty="0">
                <a:latin typeface="Arial Black" panose="020B0A04020102020204" pitchFamily="34" charset="0"/>
              </a:rPr>
              <a:t>. Ela rejeita os regimes totalitários ou ditatoriais e reconhece a necessária diversidade dos partidos políticos Cf. Idem, n. 73.</a:t>
            </a: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2772925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2"/>
            <a:ext cx="8849414" cy="6038490"/>
          </a:xfrm>
        </p:spPr>
        <p:txBody>
          <a:bodyPr>
            <a:normAutofit lnSpcReduction="10000"/>
          </a:bodyPr>
          <a:lstStyle/>
          <a:p>
            <a:r>
              <a:rPr lang="pt-BR" sz="2000" b="1" dirty="0">
                <a:latin typeface="Arial Black" panose="020B0A04020102020204" pitchFamily="34" charset="0"/>
              </a:rPr>
              <a:t>3.5 - A participação na promoção da justiça social</a:t>
            </a:r>
            <a:endParaRPr lang="pt-BR" sz="2000" dirty="0">
              <a:latin typeface="Arial Black" panose="020B0A04020102020204" pitchFamily="34" charset="0"/>
            </a:endParaRPr>
          </a:p>
          <a:p>
            <a:r>
              <a:rPr lang="pt-BR" sz="2000" b="1" u="sng" dirty="0">
                <a:latin typeface="Arial Black" panose="020B0A04020102020204" pitchFamily="34" charset="0"/>
              </a:rPr>
              <a:t>A Igreja compreende a participação na vida social como um empenho voluntário e generoso da pessoa nas questões sociais</a:t>
            </a:r>
            <a:r>
              <a:rPr lang="pt-BR" sz="2000" b="1" dirty="0">
                <a:latin typeface="Arial Black" panose="020B0A04020102020204" pitchFamily="34" charset="0"/>
              </a:rPr>
              <a:t>. A participação na vida comunitária não é somente uma das maiores aspirações do cidadão, mas </a:t>
            </a:r>
            <a:r>
              <a:rPr lang="pt-BR" sz="2000" b="1" u="sng" dirty="0">
                <a:latin typeface="Arial Black" panose="020B0A04020102020204" pitchFamily="34" charset="0"/>
              </a:rPr>
              <a:t>também uma das pilastras de todos os ordenamentos democráticos</a:t>
            </a:r>
            <a:r>
              <a:rPr lang="pt-BR" sz="2000" b="1" dirty="0">
                <a:latin typeface="Arial Black" panose="020B0A04020102020204" pitchFamily="34" charset="0"/>
              </a:rPr>
              <a:t>, além de ser uma das maiores garantias de permanência da democracia</a:t>
            </a:r>
            <a:r>
              <a:rPr lang="pt-BR" sz="2000" b="1" dirty="0" smtClean="0">
                <a:latin typeface="Arial Black" panose="020B0A04020102020204" pitchFamily="34" charset="0"/>
              </a:rPr>
              <a:t>.</a:t>
            </a:r>
          </a:p>
          <a:p>
            <a:r>
              <a:rPr lang="pt-BR" sz="2000" b="1" u="sng" dirty="0">
                <a:latin typeface="Arial Black" panose="020B0A04020102020204" pitchFamily="34" charset="0"/>
              </a:rPr>
              <a:t>É necessário que todos os cristãos e demais cidadãos tomem parte, cada qual segundo o lugar que ocupa e o papel que desempenha, na promoção do bem comum</a:t>
            </a:r>
            <a:r>
              <a:rPr lang="pt-BR" sz="2000" b="1" dirty="0">
                <a:latin typeface="Arial Black" panose="020B0A04020102020204" pitchFamily="34" charset="0"/>
              </a:rPr>
              <a:t>. Este é um dever essencial à dignidade da pessoa humana</a:t>
            </a:r>
            <a:r>
              <a:rPr lang="pt-BR" sz="2000" b="1" dirty="0" smtClean="0">
                <a:latin typeface="Arial Black" panose="020B0A04020102020204" pitchFamily="34" charset="0"/>
              </a:rPr>
              <a:t>.</a:t>
            </a:r>
          </a:p>
          <a:p>
            <a:r>
              <a:rPr lang="pt-BR" sz="2000" b="1" u="sng" dirty="0">
                <a:latin typeface="Arial Black" panose="020B0A04020102020204" pitchFamily="34" charset="0"/>
              </a:rPr>
              <a:t>O respeito pela pessoa humana é </a:t>
            </a:r>
            <a:r>
              <a:rPr lang="pt-BR" sz="2000" b="1" dirty="0">
                <a:latin typeface="Arial Black" panose="020B0A04020102020204" pitchFamily="34" charset="0"/>
              </a:rPr>
              <a:t>uma obrigação que vem da condição de ser filho e filha de Deus. Esses direitos são anteriores à sociedade e devem ser cultivados. Eles estão na base de qualquer autoridade: </a:t>
            </a:r>
            <a:r>
              <a:rPr lang="pt-BR" sz="2000" b="1" u="sng" dirty="0">
                <a:latin typeface="Arial Black" panose="020B0A04020102020204" pitchFamily="34" charset="0"/>
              </a:rPr>
              <a:t>quando a autoridade política os despreza ou se recusa a reconhecê-los na sua lei pública, uma sociedade atenta contra a sua própria força moral.</a:t>
            </a:r>
          </a:p>
          <a:p>
            <a:endParaRPr lang="pt-BR" u="sng"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2566883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79893"/>
            <a:ext cx="8915400" cy="5865963"/>
          </a:xfrm>
        </p:spPr>
        <p:txBody>
          <a:bodyPr/>
          <a:lstStyle/>
          <a:p>
            <a:r>
              <a:rPr lang="pt-BR" sz="2200" b="1" dirty="0">
                <a:latin typeface="Arial Black" panose="020B0A04020102020204" pitchFamily="34" charset="0"/>
              </a:rPr>
              <a:t>O povo de Israel, na sua caminhada pelo deserto, fez a experiência de uma sociedade que atendia às necessidades básicas de todos. </a:t>
            </a:r>
            <a:endParaRPr lang="pt-BR" sz="2200" b="1" dirty="0" smtClean="0">
              <a:latin typeface="Arial Black" panose="020B0A04020102020204" pitchFamily="34" charset="0"/>
            </a:endParaRPr>
          </a:p>
          <a:p>
            <a:r>
              <a:rPr lang="pt-BR" sz="2200" b="1" dirty="0" smtClean="0">
                <a:latin typeface="Arial Black" panose="020B0A04020102020204" pitchFamily="34" charset="0"/>
              </a:rPr>
              <a:t>O </a:t>
            </a:r>
            <a:r>
              <a:rPr lang="pt-BR" sz="2200" b="1" dirty="0">
                <a:latin typeface="Arial Black" panose="020B0A04020102020204" pitchFamily="34" charset="0"/>
              </a:rPr>
              <a:t>maná foi dado para suprir as necessidades, não para a acumulação (cf. </a:t>
            </a:r>
            <a:r>
              <a:rPr lang="pt-BR" sz="2200" b="1" dirty="0" err="1">
                <a:latin typeface="Arial Black" panose="020B0A04020102020204" pitchFamily="34" charset="0"/>
              </a:rPr>
              <a:t>Ex</a:t>
            </a:r>
            <a:r>
              <a:rPr lang="pt-BR" sz="2200" b="1" dirty="0">
                <a:latin typeface="Arial Black" panose="020B0A04020102020204" pitchFamily="34" charset="0"/>
              </a:rPr>
              <a:t> 16,16); a liderança de Moisés era partilhada para servir melhor ao povo (cf. </a:t>
            </a:r>
            <a:r>
              <a:rPr lang="pt-BR" sz="2200" b="1" dirty="0" err="1">
                <a:latin typeface="Arial Black" panose="020B0A04020102020204" pitchFamily="34" charset="0"/>
              </a:rPr>
              <a:t>Êx</a:t>
            </a:r>
            <a:r>
              <a:rPr lang="pt-BR" sz="2200" b="1" dirty="0">
                <a:latin typeface="Arial Black" panose="020B0A04020102020204" pitchFamily="34" charset="0"/>
              </a:rPr>
              <a:t> 18,24-27).</a:t>
            </a:r>
          </a:p>
          <a:p>
            <a:r>
              <a:rPr lang="pt-BR" sz="2200" b="1" dirty="0">
                <a:latin typeface="Arial Black" panose="020B0A04020102020204" pitchFamily="34" charset="0"/>
              </a:rPr>
              <a:t>A aliança e os mandamentos inspiraram algumas instituições para preservar o caráter solidário e fraterno do povo de Israel. </a:t>
            </a:r>
            <a:endParaRPr lang="pt-BR" sz="2200" b="1" dirty="0" smtClean="0">
              <a:latin typeface="Arial Black" panose="020B0A04020102020204" pitchFamily="34" charset="0"/>
            </a:endParaRPr>
          </a:p>
          <a:p>
            <a:r>
              <a:rPr lang="pt-BR" sz="2200" b="1" dirty="0" smtClean="0">
                <a:latin typeface="Arial Black" panose="020B0A04020102020204" pitchFamily="34" charset="0"/>
              </a:rPr>
              <a:t>O </a:t>
            </a:r>
            <a:r>
              <a:rPr lang="pt-BR" sz="2200" b="1" dirty="0">
                <a:latin typeface="Arial Black" panose="020B0A04020102020204" pitchFamily="34" charset="0"/>
              </a:rPr>
              <a:t>ano sabático, instituído para o descanso das pessoas e da terra, gerava solidariedade para com os pobres (cf. </a:t>
            </a:r>
            <a:r>
              <a:rPr lang="pt-BR" sz="2200" b="1" dirty="0" err="1">
                <a:latin typeface="Arial Black" panose="020B0A04020102020204" pitchFamily="34" charset="0"/>
              </a:rPr>
              <a:t>Ex</a:t>
            </a:r>
            <a:r>
              <a:rPr lang="pt-BR" sz="2200" b="1" dirty="0">
                <a:latin typeface="Arial Black" panose="020B0A04020102020204" pitchFamily="34" charset="0"/>
              </a:rPr>
              <a:t> 23,10-13); o ano jubilar propunha o retorno das terras aos donos originários (cf. </a:t>
            </a:r>
            <a:r>
              <a:rPr lang="pt-BR" sz="2200" b="1" dirty="0" err="1">
                <a:latin typeface="Arial Black" panose="020B0A04020102020204" pitchFamily="34" charset="0"/>
              </a:rPr>
              <a:t>Lv</a:t>
            </a:r>
            <a:r>
              <a:rPr lang="pt-BR" sz="2200" b="1" dirty="0">
                <a:latin typeface="Arial Black" panose="020B0A04020102020204" pitchFamily="34" charset="0"/>
              </a:rPr>
              <a:t> 25,12-13), e o resgate de trabalhadores em regime de servidão por dívida (cf. </a:t>
            </a:r>
            <a:r>
              <a:rPr lang="pt-BR" sz="2200" b="1" dirty="0" err="1">
                <a:latin typeface="Arial Black" panose="020B0A04020102020204" pitchFamily="34" charset="0"/>
              </a:rPr>
              <a:t>Lv</a:t>
            </a:r>
            <a:r>
              <a:rPr lang="pt-BR" sz="2200" b="1" dirty="0">
                <a:latin typeface="Arial Black" panose="020B0A04020102020204" pitchFamily="34" charset="0"/>
              </a:rPr>
              <a:t> 25,35-54</a:t>
            </a:r>
            <a:r>
              <a:rPr lang="pt-BR" sz="2200" b="1" dirty="0" smtClean="0">
                <a:latin typeface="Arial Black" panose="020B0A04020102020204" pitchFamily="34" charset="0"/>
              </a:rPr>
              <a:t>).</a:t>
            </a:r>
          </a:p>
          <a:p>
            <a:endParaRPr lang="pt-BR" b="1" dirty="0"/>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19881523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92925" y="767751"/>
            <a:ext cx="8915400" cy="5978106"/>
          </a:xfrm>
        </p:spPr>
        <p:txBody>
          <a:bodyPr>
            <a:normAutofit/>
          </a:bodyPr>
          <a:lstStyle/>
          <a:p>
            <a:r>
              <a:rPr lang="pt-BR" sz="2000" b="1" dirty="0">
                <a:latin typeface="Arial Black" panose="020B0A04020102020204" pitchFamily="34" charset="0"/>
              </a:rPr>
              <a:t>3.6 - </a:t>
            </a:r>
            <a:r>
              <a:rPr lang="pt-BR" sz="2000" b="1" dirty="0">
                <a:effectLst>
                  <a:outerShdw blurRad="38100" dist="38100" dir="2700000" algn="tl">
                    <a:srgbClr val="000000">
                      <a:alpha val="43137"/>
                    </a:srgbClr>
                  </a:outerShdw>
                </a:effectLst>
                <a:latin typeface="Arial Black" panose="020B0A04020102020204" pitchFamily="34" charset="0"/>
              </a:rPr>
              <a:t>A relação entre Igreja e Estado</a:t>
            </a:r>
            <a:endParaRPr lang="pt-BR" sz="2000" dirty="0">
              <a:effectLst>
                <a:outerShdw blurRad="38100" dist="38100" dir="2700000" algn="tl">
                  <a:srgbClr val="000000">
                    <a:alpha val="43137"/>
                  </a:srgbClr>
                </a:outerShdw>
              </a:effectLst>
              <a:latin typeface="Arial Black" panose="020B0A04020102020204" pitchFamily="34" charset="0"/>
            </a:endParaRPr>
          </a:p>
          <a:p>
            <a:r>
              <a:rPr lang="pt-BR" sz="2000" b="1" dirty="0">
                <a:latin typeface="Arial Black" panose="020B0A04020102020204" pitchFamily="34" charset="0"/>
              </a:rPr>
              <a:t>A relação entre Igreja e Estado, a partir do Concílio Vaticano II, aparece sob nova perspectiva devido ao advento da sociedade pluralista. </a:t>
            </a:r>
            <a:endParaRPr lang="pt-BR" sz="2000" b="1" dirty="0" smtClean="0">
              <a:latin typeface="Arial Black" panose="020B0A04020102020204" pitchFamily="34" charset="0"/>
            </a:endParaRPr>
          </a:p>
          <a:p>
            <a:r>
              <a:rPr lang="pt-BR" sz="2000" b="1" dirty="0">
                <a:latin typeface="Arial Black" panose="020B0A04020102020204" pitchFamily="34" charset="0"/>
              </a:rPr>
              <a:t>Primeiramente vem afirmado que </a:t>
            </a:r>
            <a:r>
              <a:rPr lang="pt-BR" sz="2000" b="1" u="sng" dirty="0">
                <a:latin typeface="Arial Black" panose="020B0A04020102020204" pitchFamily="34" charset="0"/>
              </a:rPr>
              <a:t>a Igreja, por ter uma finalidade religiosa, de modo algum se confunde com a comunidade política nem está ligada a qualquer sistema político</a:t>
            </a:r>
            <a:r>
              <a:rPr lang="pt-BR" sz="2000" b="1" dirty="0">
                <a:latin typeface="Arial Black" panose="020B0A04020102020204" pitchFamily="34" charset="0"/>
              </a:rPr>
              <a:t>. O que não significa que os cristãos sejam indiferentes aos sistemas políticos ou que sua doutrina social deva se harmonizar com qualquer sistema político. </a:t>
            </a:r>
          </a:p>
          <a:p>
            <a:r>
              <a:rPr lang="pt-BR" sz="2000" b="1" dirty="0">
                <a:latin typeface="Arial Black" panose="020B0A04020102020204" pitchFamily="34" charset="0"/>
              </a:rPr>
              <a:t>A Igreja deseja salvaguardar a pessoa humana em </a:t>
            </a:r>
            <a:r>
              <a:rPr lang="pt-BR" sz="2000" b="1" u="sng" dirty="0">
                <a:latin typeface="Arial Black" panose="020B0A04020102020204" pitchFamily="34" charset="0"/>
              </a:rPr>
              <a:t>sua integridade, o caráter transcendente da pessoa humana</a:t>
            </a:r>
            <a:r>
              <a:rPr lang="pt-BR" sz="2000" b="1" dirty="0">
                <a:latin typeface="Arial Black" panose="020B0A04020102020204" pitchFamily="34" charset="0"/>
              </a:rPr>
              <a:t>. Proclamando a verdade do Evangelho e iluminando todos os setores da atividade </a:t>
            </a:r>
            <a:r>
              <a:rPr lang="pt-BR" sz="2000" b="1" dirty="0" smtClean="0">
                <a:latin typeface="Arial Black" panose="020B0A04020102020204" pitchFamily="34" charset="0"/>
              </a:rPr>
              <a:t>humana.</a:t>
            </a:r>
          </a:p>
          <a:p>
            <a:r>
              <a:rPr lang="pt-BR" sz="2000" b="1" u="sng" dirty="0">
                <a:latin typeface="Arial Black" panose="020B0A04020102020204" pitchFamily="34" charset="0"/>
              </a:rPr>
              <a:t>Embora autônomas e independentes em seu campo, Igreja e sociedade devem colaborar, pois ambas “estão a serviço da vocação pessoal e social dos mesmos seres humanos</a:t>
            </a: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42819101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54015"/>
            <a:ext cx="8915400" cy="6003984"/>
          </a:xfrm>
        </p:spPr>
        <p:txBody>
          <a:bodyPr>
            <a:noAutofit/>
          </a:bodyPr>
          <a:lstStyle/>
          <a:p>
            <a:r>
              <a:rPr lang="pt-BR" sz="1770" b="1" dirty="0">
                <a:latin typeface="Arial Black" panose="020B0A04020102020204" pitchFamily="34" charset="0"/>
              </a:rPr>
              <a:t>A </a:t>
            </a:r>
            <a:r>
              <a:rPr lang="pt-BR" sz="1770" b="1" i="1" dirty="0" err="1">
                <a:latin typeface="Arial Black" panose="020B0A04020102020204" pitchFamily="34" charset="0"/>
              </a:rPr>
              <a:t>Gaudium</a:t>
            </a:r>
            <a:r>
              <a:rPr lang="pt-BR" sz="1770" b="1" i="1" dirty="0">
                <a:latin typeface="Arial Black" panose="020B0A04020102020204" pitchFamily="34" charset="0"/>
              </a:rPr>
              <a:t> et </a:t>
            </a:r>
            <a:r>
              <a:rPr lang="pt-BR" sz="1770" b="1" i="1" dirty="0" err="1">
                <a:latin typeface="Arial Black" panose="020B0A04020102020204" pitchFamily="34" charset="0"/>
              </a:rPr>
              <a:t>Spes</a:t>
            </a:r>
            <a:r>
              <a:rPr lang="pt-BR" sz="1770" b="1" dirty="0">
                <a:latin typeface="Arial Black" panose="020B0A04020102020204" pitchFamily="34" charset="0"/>
              </a:rPr>
              <a:t> não indica qual a forma jurídica de colaboração entre a Igreja e sociedade, </a:t>
            </a:r>
            <a:r>
              <a:rPr lang="pt-BR" sz="1770" b="1" u="sng" dirty="0">
                <a:latin typeface="Arial Black" panose="020B0A04020102020204" pitchFamily="34" charset="0"/>
              </a:rPr>
              <a:t>mas acena que ela deverá considerar “as circunstâncias dos tempos e dos lugares”, </a:t>
            </a:r>
            <a:r>
              <a:rPr lang="pt-BR" sz="1770" b="1" dirty="0">
                <a:latin typeface="Arial Black" panose="020B0A04020102020204" pitchFamily="34" charset="0"/>
              </a:rPr>
              <a:t>implicando assim uma pluralidade de formas. </a:t>
            </a:r>
            <a:endParaRPr lang="pt-BR" sz="1770" b="1" dirty="0" smtClean="0">
              <a:latin typeface="Arial Black" panose="020B0A04020102020204" pitchFamily="34" charset="0"/>
            </a:endParaRPr>
          </a:p>
          <a:p>
            <a:r>
              <a:rPr lang="pt-BR" sz="1770" b="1" dirty="0" smtClean="0">
                <a:latin typeface="Arial Black" panose="020B0A04020102020204" pitchFamily="34" charset="0"/>
              </a:rPr>
              <a:t>A </a:t>
            </a:r>
            <a:r>
              <a:rPr lang="pt-BR" sz="1770" b="1" u="sng" dirty="0">
                <a:latin typeface="Arial Black" panose="020B0A04020102020204" pitchFamily="34" charset="0"/>
              </a:rPr>
              <a:t>colaboração não exige vantagens e privilégios</a:t>
            </a:r>
            <a:r>
              <a:rPr lang="pt-BR" sz="1770" b="1" dirty="0">
                <a:latin typeface="Arial Black" panose="020B0A04020102020204" pitchFamily="34" charset="0"/>
              </a:rPr>
              <a:t>. </a:t>
            </a:r>
            <a:r>
              <a:rPr lang="pt-BR" sz="1770" b="1" u="sng" dirty="0">
                <a:latin typeface="Arial Black" panose="020B0A04020102020204" pitchFamily="34" charset="0"/>
              </a:rPr>
              <a:t>O único bem que a comunidade de fé pede da comunidade política é a liberdade</a:t>
            </a:r>
            <a:r>
              <a:rPr lang="pt-BR" sz="1770" b="1" dirty="0">
                <a:latin typeface="Arial Black" panose="020B0A04020102020204" pitchFamily="34" charset="0"/>
              </a:rPr>
              <a:t>. Pois ela deve utilizar em sua atividade </a:t>
            </a:r>
            <a:r>
              <a:rPr lang="pt-BR" sz="1770" b="1" dirty="0" err="1">
                <a:latin typeface="Arial Black" panose="020B0A04020102020204" pitchFamily="34" charset="0"/>
              </a:rPr>
              <a:t>salvífica</a:t>
            </a:r>
            <a:r>
              <a:rPr lang="pt-BR" sz="1770" b="1" dirty="0">
                <a:latin typeface="Arial Black" panose="020B0A04020102020204" pitchFamily="34" charset="0"/>
              </a:rPr>
              <a:t> “os caminhos e auxílios próprios ao Evangelho”, os meios que se apoiam no “poder de </a:t>
            </a:r>
            <a:r>
              <a:rPr lang="pt-BR" sz="1770" b="1" dirty="0" smtClean="0">
                <a:latin typeface="Arial Black" panose="020B0A04020102020204" pitchFamily="34" charset="0"/>
              </a:rPr>
              <a:t>Deus.</a:t>
            </a:r>
          </a:p>
          <a:p>
            <a:r>
              <a:rPr lang="pt-BR" sz="1770" b="1" dirty="0">
                <a:latin typeface="Arial Black" panose="020B0A04020102020204" pitchFamily="34" charset="0"/>
              </a:rPr>
              <a:t>Na linha da eclesiologia do Povo de Deus, o documento afirma que todos os cristãos são chamados a uma participação ativa no campo político. </a:t>
            </a:r>
            <a:endParaRPr lang="pt-BR" sz="1770" b="1" dirty="0" smtClean="0">
              <a:latin typeface="Arial Black" panose="020B0A04020102020204" pitchFamily="34" charset="0"/>
            </a:endParaRPr>
          </a:p>
          <a:p>
            <a:r>
              <a:rPr lang="pt-BR" sz="1770" b="1" u="sng" dirty="0" smtClean="0">
                <a:latin typeface="Arial Black" panose="020B0A04020102020204" pitchFamily="34" charset="0"/>
              </a:rPr>
              <a:t>Em </a:t>
            </a:r>
            <a:r>
              <a:rPr lang="pt-BR" sz="1770" b="1" u="sng" dirty="0">
                <a:latin typeface="Arial Black" panose="020B0A04020102020204" pitchFamily="34" charset="0"/>
              </a:rPr>
              <a:t>primeiro lugar, porque os cristãos são pessoas humanas, livres e responsáveis, devendo assim poder determinar a organização social ou o contexto concreto em que se desenrolam suas vidas, e que tão fortemente as condiciona</a:t>
            </a:r>
            <a:r>
              <a:rPr lang="pt-BR" sz="1770" b="1" u="sng" dirty="0" smtClean="0">
                <a:latin typeface="Arial Black" panose="020B0A04020102020204" pitchFamily="34" charset="0"/>
              </a:rPr>
              <a:t>.</a:t>
            </a:r>
          </a:p>
          <a:p>
            <a:r>
              <a:rPr lang="pt-BR" sz="1770" b="1" dirty="0">
                <a:latin typeface="Arial Black" panose="020B0A04020102020204" pitchFamily="34" charset="0"/>
              </a:rPr>
              <a:t>Consequentemente, poderão participar tanto dos fundamentos jurídicos da comunidade política (Constituição do Estado) como das atividades administrativas do setor público e da eleição dos governantes. O voto é, assim, não só um direito, mas um dever, em vista da promoção do bem comum.</a:t>
            </a: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29227927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3"/>
            <a:ext cx="8915400" cy="6055742"/>
          </a:xfrm>
        </p:spPr>
        <p:txBody>
          <a:bodyPr>
            <a:normAutofit fontScale="92500" lnSpcReduction="10000"/>
          </a:bodyPr>
          <a:lstStyle/>
          <a:p>
            <a:r>
              <a:rPr lang="pt-BR" sz="1900" b="1" dirty="0">
                <a:latin typeface="Arial Black" panose="020B0A04020102020204" pitchFamily="34" charset="0"/>
              </a:rPr>
              <a:t>3.7 – </a:t>
            </a:r>
            <a:r>
              <a:rPr lang="pt-BR" sz="1900" b="1" dirty="0">
                <a:effectLst>
                  <a:outerShdw blurRad="38100" dist="38100" dir="2700000" algn="tl">
                    <a:srgbClr val="000000">
                      <a:alpha val="43137"/>
                    </a:srgbClr>
                  </a:outerShdw>
                </a:effectLst>
                <a:latin typeface="Arial Black" panose="020B0A04020102020204" pitchFamily="34" charset="0"/>
              </a:rPr>
              <a:t>A reforma do Estado com participação democrática</a:t>
            </a:r>
            <a:endParaRPr lang="pt-BR" sz="1900" dirty="0">
              <a:effectLst>
                <a:outerShdw blurRad="38100" dist="38100" dir="2700000" algn="tl">
                  <a:srgbClr val="000000">
                    <a:alpha val="43137"/>
                  </a:srgbClr>
                </a:outerShdw>
              </a:effectLst>
              <a:latin typeface="Arial Black" panose="020B0A04020102020204" pitchFamily="34" charset="0"/>
            </a:endParaRPr>
          </a:p>
          <a:p>
            <a:r>
              <a:rPr lang="pt-BR" sz="1900" b="1" dirty="0">
                <a:latin typeface="Arial Black" panose="020B0A04020102020204" pitchFamily="34" charset="0"/>
              </a:rPr>
              <a:t>Diante da crise econômica mundial que ameaça e abala os Estados, o Papa Bento XVI já alertava </a:t>
            </a:r>
            <a:r>
              <a:rPr lang="pt-BR" sz="1900" b="1" u="sng" dirty="0">
                <a:latin typeface="Arial Black" panose="020B0A04020102020204" pitchFamily="34" charset="0"/>
              </a:rPr>
              <a:t>sobre a reavaliação do papel dos Estados</a:t>
            </a:r>
            <a:r>
              <a:rPr lang="pt-BR" sz="1900" b="1" dirty="0">
                <a:latin typeface="Arial Black" panose="020B0A04020102020204" pitchFamily="34" charset="0"/>
              </a:rPr>
              <a:t>, para fazerem frente aos desafios do mundo atual através de novas configurações de seu exercício. </a:t>
            </a:r>
            <a:endParaRPr lang="pt-BR" sz="1900" b="1" dirty="0" smtClean="0">
              <a:latin typeface="Arial Black" panose="020B0A04020102020204" pitchFamily="34" charset="0"/>
            </a:endParaRPr>
          </a:p>
          <a:p>
            <a:r>
              <a:rPr lang="pt-BR" sz="1900" b="1" dirty="0" smtClean="0">
                <a:latin typeface="Arial Black" panose="020B0A04020102020204" pitchFamily="34" charset="0"/>
              </a:rPr>
              <a:t>Ele </a:t>
            </a:r>
            <a:r>
              <a:rPr lang="pt-BR" sz="1900" b="1" dirty="0">
                <a:latin typeface="Arial Black" panose="020B0A04020102020204" pitchFamily="34" charset="0"/>
              </a:rPr>
              <a:t>fazia referência à necessidade de uma “função mais bem calibrada dos poderes públicos”, bem como de </a:t>
            </a:r>
            <a:r>
              <a:rPr lang="pt-BR" sz="1900" b="1" u="sng" dirty="0">
                <a:latin typeface="Arial Black" panose="020B0A04020102020204" pitchFamily="34" charset="0"/>
              </a:rPr>
              <a:t>novas formas de participação na política nacional e internacional através da ação de organizações civis e de uma consciência maior e participação dos próprios cidadãos</a:t>
            </a:r>
            <a:r>
              <a:rPr lang="pt-BR" sz="1900" b="1" u="sng" dirty="0" smtClean="0">
                <a:latin typeface="Arial Black" panose="020B0A04020102020204" pitchFamily="34" charset="0"/>
              </a:rPr>
              <a:t>.</a:t>
            </a:r>
          </a:p>
          <a:p>
            <a:r>
              <a:rPr lang="pt-BR" sz="1900" b="1" dirty="0">
                <a:latin typeface="Arial Black" panose="020B0A04020102020204" pitchFamily="34" charset="0"/>
              </a:rPr>
              <a:t>A Igreja – diz o Papa Bento XVI – “</a:t>
            </a:r>
            <a:r>
              <a:rPr lang="pt-BR" sz="1900" b="1" u="sng" dirty="0">
                <a:latin typeface="Arial Black" panose="020B0A04020102020204" pitchFamily="34" charset="0"/>
              </a:rPr>
              <a:t>encara com simpatia o sistema da Democracia</a:t>
            </a:r>
            <a:r>
              <a:rPr lang="pt-BR" sz="1900" b="1" dirty="0">
                <a:latin typeface="Arial Black" panose="020B0A04020102020204" pitchFamily="34" charset="0"/>
              </a:rPr>
              <a:t>”, enquanto este modelo favorece a participação dos cidadãos nas opções políticas e garante aos governados a possibilidade de escolher e controlar os próprios governantes, ou, até mesmo, substituí-los pacificamente quando se torne </a:t>
            </a:r>
            <a:r>
              <a:rPr lang="pt-BR" sz="1900" b="1" dirty="0" smtClean="0">
                <a:latin typeface="Arial Black" panose="020B0A04020102020204" pitchFamily="34" charset="0"/>
              </a:rPr>
              <a:t>oportuno.</a:t>
            </a:r>
          </a:p>
          <a:p>
            <a:r>
              <a:rPr lang="pt-BR" sz="1900" b="1" u="sng" dirty="0">
                <a:latin typeface="Arial Black" panose="020B0A04020102020204" pitchFamily="34" charset="0"/>
              </a:rPr>
              <a:t>Os Bispos do Brasil propõem a democracia participativa</a:t>
            </a:r>
            <a:r>
              <a:rPr lang="pt-BR" sz="1900" b="1" dirty="0">
                <a:latin typeface="Arial Black" panose="020B0A04020102020204" pitchFamily="34" charset="0"/>
              </a:rPr>
              <a:t>, como um necessário complemento à democracia representativa. Assim, será possível ultrapassar o individualismo e tomar o rumo da solidariedade, conscientizando os cidadãos, respeitando sua autonomia e chamando-os a contribuir para a construção do bem comum Cf. Idem</a:t>
            </a:r>
            <a:r>
              <a:rPr lang="pt-BR" sz="1900" b="1" i="1" dirty="0">
                <a:latin typeface="Arial Black" panose="020B0A04020102020204" pitchFamily="34" charset="0"/>
              </a:rPr>
              <a:t>. </a:t>
            </a:r>
            <a:r>
              <a:rPr lang="pt-BR" sz="1900" b="1" dirty="0">
                <a:latin typeface="Arial Black" panose="020B0A04020102020204" pitchFamily="34" charset="0"/>
              </a:rPr>
              <a:t>n.46. </a:t>
            </a: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1193905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8"/>
            <a:ext cx="8915400" cy="6107502"/>
          </a:xfrm>
        </p:spPr>
        <p:txBody>
          <a:bodyPr>
            <a:noAutofit/>
          </a:bodyPr>
          <a:lstStyle/>
          <a:p>
            <a:r>
              <a:rPr lang="pt-BR" sz="1750" b="1" dirty="0">
                <a:latin typeface="Arial Black" panose="020B0A04020102020204" pitchFamily="34" charset="0"/>
              </a:rPr>
              <a:t>A caminhada deste povo para a terra prometida foi dura. Lá chegando, deveria viver a partir das inspirações da Aliança, dos mandamentos e de instituições como as indicadas. Mas, a exemplo dos povos vizinhos, pede um rei, opta pela monarquia, sistema que se afastava do projeto de Deus. </a:t>
            </a:r>
            <a:endParaRPr lang="pt-BR" sz="1750" b="1" dirty="0" smtClean="0">
              <a:latin typeface="Arial Black" panose="020B0A04020102020204" pitchFamily="34" charset="0"/>
            </a:endParaRPr>
          </a:p>
          <a:p>
            <a:r>
              <a:rPr lang="pt-BR" sz="1750" b="1" dirty="0" smtClean="0">
                <a:latin typeface="Arial Black" panose="020B0A04020102020204" pitchFamily="34" charset="0"/>
              </a:rPr>
              <a:t>O </a:t>
            </a:r>
            <a:r>
              <a:rPr lang="pt-BR" sz="1750" b="1" dirty="0">
                <a:latin typeface="Arial Black" panose="020B0A04020102020204" pitchFamily="34" charset="0"/>
              </a:rPr>
              <a:t>profeta Samuel alertou para os riscos dessa escolha, ao falar a Israel sobre os direitos do rei na exploração do trabalho para si, na tomada de terras e na convocação de homens, para a guerra, e de mulheres, para seus serviços (cf. 1Sm 8,10-18).</a:t>
            </a:r>
          </a:p>
          <a:p>
            <a:r>
              <a:rPr lang="pt-BR" sz="1750" b="1" dirty="0">
                <a:latin typeface="Arial Black" panose="020B0A04020102020204" pitchFamily="34" charset="0"/>
              </a:rPr>
              <a:t>Samuel tinha razão. A frase “fez o que era mau aos olhos do Senhor” (1Rs 16,25) é repetida pelos profetas quando avaliam o procedimento dos reis de Israel. </a:t>
            </a:r>
            <a:endParaRPr lang="pt-BR" sz="1750" b="1" dirty="0" smtClean="0">
              <a:latin typeface="Arial Black" panose="020B0A04020102020204" pitchFamily="34" charset="0"/>
            </a:endParaRPr>
          </a:p>
          <a:p>
            <a:r>
              <a:rPr lang="pt-BR" sz="1750" b="1" dirty="0" smtClean="0">
                <a:latin typeface="Arial Black" panose="020B0A04020102020204" pitchFamily="34" charset="0"/>
              </a:rPr>
              <a:t>Retrata </a:t>
            </a:r>
            <a:r>
              <a:rPr lang="pt-BR" sz="1750" b="1" dirty="0">
                <a:latin typeface="Arial Black" panose="020B0A04020102020204" pitchFamily="34" charset="0"/>
              </a:rPr>
              <a:t>a distorção do projeto de uma sociedade justa e fraterna, onde fosse defendida a causa dos mais pobres. “Ai dos pastores de Israel que apascentam a si mesmos! Não são os pastores que devem apascentar as ovelhas” (</a:t>
            </a:r>
            <a:r>
              <a:rPr lang="pt-BR" sz="1750" b="1" dirty="0" err="1">
                <a:latin typeface="Arial Black" panose="020B0A04020102020204" pitchFamily="34" charset="0"/>
              </a:rPr>
              <a:t>Ez</a:t>
            </a:r>
            <a:r>
              <a:rPr lang="pt-BR" sz="1750" b="1" dirty="0">
                <a:latin typeface="Arial Black" panose="020B0A04020102020204" pitchFamily="34" charset="0"/>
              </a:rPr>
              <a:t> 34,2)?</a:t>
            </a:r>
          </a:p>
          <a:p>
            <a:r>
              <a:rPr lang="pt-BR" sz="1750" b="1" dirty="0">
                <a:latin typeface="Arial Black" panose="020B0A04020102020204" pitchFamily="34" charset="0"/>
              </a:rPr>
              <a:t>Os projetos dos reis, desvinculados daquele oriundo de Deus, geraram injustiças na sociedade de Israel que a desestruturaram. Israel foi presa fácil do expansionismo babilônico, retornando à condição de escravo de outro povo. Mas Deus não abandonou o povo com o qual celebrou aliança</a:t>
            </a:r>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3145450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54015"/>
            <a:ext cx="8915400" cy="5900468"/>
          </a:xfrm>
        </p:spPr>
        <p:txBody>
          <a:bodyPr>
            <a:normAutofit fontScale="92500" lnSpcReduction="10000"/>
          </a:bodyPr>
          <a:lstStyle/>
          <a:p>
            <a:r>
              <a:rPr lang="pt-BR" sz="2300" b="1" dirty="0">
                <a:latin typeface="Arial Black" panose="020B0A04020102020204" pitchFamily="34" charset="0"/>
              </a:rPr>
              <a:t>1.2. </a:t>
            </a:r>
            <a:r>
              <a:rPr lang="pt-BR" sz="2300" b="1" dirty="0">
                <a:effectLst>
                  <a:outerShdw blurRad="38100" dist="38100" dir="2700000" algn="tl">
                    <a:srgbClr val="000000">
                      <a:alpha val="43137"/>
                    </a:srgbClr>
                  </a:outerShdw>
                </a:effectLst>
                <a:latin typeface="Arial Black" panose="020B0A04020102020204" pitchFamily="34" charset="0"/>
              </a:rPr>
              <a:t>O exílio e a relação de Israel com as nações gentias</a:t>
            </a:r>
            <a:endParaRPr lang="pt-BR" sz="2300" dirty="0">
              <a:effectLst>
                <a:outerShdw blurRad="38100" dist="38100" dir="2700000" algn="tl">
                  <a:srgbClr val="000000">
                    <a:alpha val="43137"/>
                  </a:srgbClr>
                </a:outerShdw>
              </a:effectLst>
              <a:latin typeface="Arial Black" panose="020B0A04020102020204" pitchFamily="34" charset="0"/>
            </a:endParaRPr>
          </a:p>
          <a:p>
            <a:r>
              <a:rPr lang="pt-BR" sz="2300" b="1" dirty="0">
                <a:latin typeface="Arial Black" panose="020B0A04020102020204" pitchFamily="34" charset="0"/>
              </a:rPr>
              <a:t>O exílio provocou profunda crise no povo de Israel. Houve confronto de sua história, tradição e fé com a de um império em seu resplendor.  </a:t>
            </a:r>
            <a:endParaRPr lang="pt-BR" sz="2300" b="1" dirty="0" smtClean="0">
              <a:latin typeface="Arial Black" panose="020B0A04020102020204" pitchFamily="34" charset="0"/>
            </a:endParaRPr>
          </a:p>
          <a:p>
            <a:r>
              <a:rPr lang="pt-BR" sz="2300" b="1" dirty="0" smtClean="0">
                <a:latin typeface="Arial Black" panose="020B0A04020102020204" pitchFamily="34" charset="0"/>
              </a:rPr>
              <a:t>O </a:t>
            </a:r>
            <a:r>
              <a:rPr lang="pt-BR" sz="2300" b="1" dirty="0">
                <a:latin typeface="Arial Black" panose="020B0A04020102020204" pitchFamily="34" charset="0"/>
              </a:rPr>
              <a:t>exílio trouxe dispersão do povo de Israel em meio às nações gentias, e ele se viu diante de duas alternativas: o exclusivismo nacionalista, fechado ao outro, e o risco da perda da identidade num mundo marcado pela pluralidade. </a:t>
            </a:r>
          </a:p>
          <a:p>
            <a:r>
              <a:rPr lang="pt-BR" sz="2300" b="1" dirty="0">
                <a:latin typeface="Arial Black" panose="020B0A04020102020204" pitchFamily="34" charset="0"/>
              </a:rPr>
              <a:t>No contato com outros povos, Israel compreendeu que a eleição amorosa da parte de Deus também era tarefa e responsabilidade: “Eu, o Senhor, te chamei para o serviço da justiça, tomei-te pela mão e te modelei; eu te constituí como aliança do povo, como luz das nações” (</a:t>
            </a:r>
            <a:r>
              <a:rPr lang="pt-BR" sz="2300" b="1" dirty="0" err="1">
                <a:latin typeface="Arial Black" panose="020B0A04020102020204" pitchFamily="34" charset="0"/>
              </a:rPr>
              <a:t>Is</a:t>
            </a:r>
            <a:r>
              <a:rPr lang="pt-BR" sz="2300" b="1" dirty="0">
                <a:latin typeface="Arial Black" panose="020B0A04020102020204" pitchFamily="34" charset="0"/>
              </a:rPr>
              <a:t> 42,6). </a:t>
            </a:r>
            <a:endParaRPr lang="pt-BR" sz="2300" b="1" dirty="0" smtClean="0">
              <a:latin typeface="Arial Black" panose="020B0A04020102020204" pitchFamily="34" charset="0"/>
            </a:endParaRPr>
          </a:p>
          <a:p>
            <a:r>
              <a:rPr lang="pt-BR" sz="2300" b="1" dirty="0" smtClean="0">
                <a:latin typeface="Arial Black" panose="020B0A04020102020204" pitchFamily="34" charset="0"/>
              </a:rPr>
              <a:t>Ficou </a:t>
            </a:r>
            <a:r>
              <a:rPr lang="pt-BR" sz="2300" b="1" dirty="0">
                <a:latin typeface="Arial Black" panose="020B0A04020102020204" pitchFamily="34" charset="0"/>
              </a:rPr>
              <a:t>mais claro o significado do chamado a ser luz para as nações.</a:t>
            </a:r>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3677108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8"/>
            <a:ext cx="8915400" cy="6107502"/>
          </a:xfrm>
        </p:spPr>
        <p:txBody>
          <a:bodyPr>
            <a:noAutofit/>
          </a:bodyPr>
          <a:lstStyle/>
          <a:p>
            <a:r>
              <a:rPr lang="pt-BR" sz="1750" b="1" dirty="0">
                <a:latin typeface="Arial Black" panose="020B0A04020102020204" pitchFamily="34" charset="0"/>
              </a:rPr>
              <a:t>Os profetas falaram com clareza que não basta orar, oferecer sacrifícios para agradar a Deus:</a:t>
            </a:r>
          </a:p>
          <a:p>
            <a:r>
              <a:rPr lang="pt-BR" sz="1750" b="1" dirty="0">
                <a:latin typeface="Arial Black" panose="020B0A04020102020204" pitchFamily="34" charset="0"/>
              </a:rPr>
              <a:t>Parai de fazer o mal, aprendei a fazer o bem, buscai o que é correto, defendei o direito do oprimido, fazei justiça ao órfão, defendei a causa da viúva. Depois, vinde, podemos discutir – diz o Senhor. Se vossos pecados forem vermelhos como escarlate, ficarão brancos como a neve (</a:t>
            </a:r>
            <a:r>
              <a:rPr lang="pt-BR" sz="1750" b="1" dirty="0" err="1">
                <a:latin typeface="Arial Black" panose="020B0A04020102020204" pitchFamily="34" charset="0"/>
              </a:rPr>
              <a:t>Is</a:t>
            </a:r>
            <a:r>
              <a:rPr lang="pt-BR" sz="1750" b="1" dirty="0">
                <a:latin typeface="Arial Black" panose="020B0A04020102020204" pitchFamily="34" charset="0"/>
              </a:rPr>
              <a:t> 1,16-18).</a:t>
            </a:r>
          </a:p>
          <a:p>
            <a:r>
              <a:rPr lang="pt-BR" sz="1750" b="1" dirty="0">
                <a:latin typeface="Arial Black" panose="020B0A04020102020204" pitchFamily="34" charset="0"/>
              </a:rPr>
              <a:t>Acaso o jejum que eu prefiro não será isto: soltar as cadeias injustas; desamarrar as cordas do jugo; deixar livres os oprimidos, acabar com toda espécie de imposição (</a:t>
            </a:r>
            <a:r>
              <a:rPr lang="pt-BR" sz="1750" b="1" dirty="0" err="1">
                <a:latin typeface="Arial Black" panose="020B0A04020102020204" pitchFamily="34" charset="0"/>
              </a:rPr>
              <a:t>Is</a:t>
            </a:r>
            <a:r>
              <a:rPr lang="pt-BR" sz="1750" b="1" dirty="0">
                <a:latin typeface="Arial Black" panose="020B0A04020102020204" pitchFamily="34" charset="0"/>
              </a:rPr>
              <a:t> 58,6)?</a:t>
            </a:r>
          </a:p>
          <a:p>
            <a:r>
              <a:rPr lang="pt-BR" sz="1750" b="1" dirty="0">
                <a:latin typeface="Arial Black" panose="020B0A04020102020204" pitchFamily="34" charset="0"/>
              </a:rPr>
              <a:t>Já te foi indicado, ó homem, o que é bom, o que o Senhor exige de ti. É só praticar o direito, amar a misericórdia e caminhar humildemente com teu Deus (</a:t>
            </a:r>
            <a:r>
              <a:rPr lang="pt-BR" sz="1750" b="1" dirty="0" err="1">
                <a:latin typeface="Arial Black" panose="020B0A04020102020204" pitchFamily="34" charset="0"/>
              </a:rPr>
              <a:t>Mq</a:t>
            </a:r>
            <a:r>
              <a:rPr lang="pt-BR" sz="1750" b="1" dirty="0">
                <a:latin typeface="Arial Black" panose="020B0A04020102020204" pitchFamily="34" charset="0"/>
              </a:rPr>
              <a:t> 6,8).</a:t>
            </a:r>
          </a:p>
          <a:p>
            <a:r>
              <a:rPr lang="pt-BR" sz="1750" b="1" dirty="0">
                <a:latin typeface="Arial Black" panose="020B0A04020102020204" pitchFamily="34" charset="0"/>
              </a:rPr>
              <a:t>A religião precisa expressar-se com sinceridade no serviço aos outros, como na construção da vida social que gere vida a todos. </a:t>
            </a:r>
            <a:endParaRPr lang="pt-BR" sz="1750" b="1" dirty="0" smtClean="0">
              <a:latin typeface="Arial Black" panose="020B0A04020102020204" pitchFamily="34" charset="0"/>
            </a:endParaRPr>
          </a:p>
          <a:p>
            <a:r>
              <a:rPr lang="pt-BR" sz="1750" b="1" dirty="0" smtClean="0">
                <a:latin typeface="Arial Black" panose="020B0A04020102020204" pitchFamily="34" charset="0"/>
              </a:rPr>
              <a:t>Agrada </a:t>
            </a:r>
            <a:r>
              <a:rPr lang="pt-BR" sz="1750" b="1" dirty="0">
                <a:latin typeface="Arial Black" panose="020B0A04020102020204" pitchFamily="34" charset="0"/>
              </a:rPr>
              <a:t>a Deus uma sociedade fundada na justiça, que ampara os necessitados, e não cultos, oferendas, sacrifícios desvinculados de tais práticas. </a:t>
            </a:r>
            <a:endParaRPr lang="pt-BR" sz="1750" b="1" dirty="0" smtClean="0">
              <a:latin typeface="Arial Black" panose="020B0A04020102020204" pitchFamily="34" charset="0"/>
            </a:endParaRPr>
          </a:p>
          <a:p>
            <a:r>
              <a:rPr lang="pt-BR" sz="1750" b="1" dirty="0" smtClean="0">
                <a:latin typeface="Arial Black" panose="020B0A04020102020204" pitchFamily="34" charset="0"/>
              </a:rPr>
              <a:t>Os </a:t>
            </a:r>
            <a:r>
              <a:rPr lang="pt-BR" sz="1750" b="1" dirty="0">
                <a:latin typeface="Arial Black" panose="020B0A04020102020204" pitchFamily="34" charset="0"/>
              </a:rPr>
              <a:t>israelitas compreenderam que o desvio da Aliança fragilizou os seus laços sociais e sucumbiram facilmente ao poderio babilônico. </a:t>
            </a:r>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2475343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19509"/>
            <a:ext cx="8915400" cy="6038491"/>
          </a:xfrm>
        </p:spPr>
        <p:txBody>
          <a:bodyPr>
            <a:noAutofit/>
          </a:bodyPr>
          <a:lstStyle/>
          <a:p>
            <a:r>
              <a:rPr lang="pt-BR" sz="1450" b="1" dirty="0">
                <a:latin typeface="Arial Black" panose="020B0A04020102020204" pitchFamily="34" charset="0"/>
              </a:rPr>
              <a:t>Jesus e a organização social de seu tempo</a:t>
            </a:r>
            <a:endParaRPr lang="pt-BR" sz="1450" dirty="0">
              <a:latin typeface="Arial Black" panose="020B0A04020102020204" pitchFamily="34" charset="0"/>
            </a:endParaRPr>
          </a:p>
          <a:p>
            <a:r>
              <a:rPr lang="pt-BR" sz="1450" b="1" dirty="0">
                <a:latin typeface="Arial Black" panose="020B0A04020102020204" pitchFamily="34" charset="0"/>
              </a:rPr>
              <a:t> No Novo Testamento, Deus leva à plenitude seu plano de salvação e libertação. Depois de ter falado muitas vezes pelos profetas e ter feito alianças com os homens e mulheres (cf. </a:t>
            </a:r>
            <a:r>
              <a:rPr lang="pt-BR" sz="1450" b="1" dirty="0" err="1">
                <a:latin typeface="Arial Black" panose="020B0A04020102020204" pitchFamily="34" charset="0"/>
              </a:rPr>
              <a:t>Hb</a:t>
            </a:r>
            <a:r>
              <a:rPr lang="pt-BR" sz="1450" b="1" dirty="0">
                <a:latin typeface="Arial Black" panose="020B0A04020102020204" pitchFamily="34" charset="0"/>
              </a:rPr>
              <a:t> 1), agora o próprio Deus se faz ser humano em Jesus Cristo (cf. </a:t>
            </a:r>
            <a:r>
              <a:rPr lang="pt-BR" sz="1450" b="1" dirty="0" err="1">
                <a:latin typeface="Arial Black" panose="020B0A04020102020204" pitchFamily="34" charset="0"/>
              </a:rPr>
              <a:t>Fl</a:t>
            </a:r>
            <a:r>
              <a:rPr lang="pt-BR" sz="1450" b="1" dirty="0">
                <a:latin typeface="Arial Black" panose="020B0A04020102020204" pitchFamily="34" charset="0"/>
              </a:rPr>
              <a:t> 2,7). </a:t>
            </a:r>
            <a:endParaRPr lang="pt-BR" sz="1450" b="1" dirty="0" smtClean="0">
              <a:latin typeface="Arial Black" panose="020B0A04020102020204" pitchFamily="34" charset="0"/>
            </a:endParaRPr>
          </a:p>
          <a:p>
            <a:r>
              <a:rPr lang="pt-BR" sz="1450" b="1" dirty="0" smtClean="0">
                <a:latin typeface="Arial Black" panose="020B0A04020102020204" pitchFamily="34" charset="0"/>
              </a:rPr>
              <a:t>Por </a:t>
            </a:r>
            <a:r>
              <a:rPr lang="pt-BR" sz="1450" b="1" dirty="0">
                <a:latin typeface="Arial Black" panose="020B0A04020102020204" pitchFamily="34" charset="0"/>
              </a:rPr>
              <a:t>meio de Jesus, chama os homens e mulheres a acolherem seu Reino de amor e justiça (cf. Mc 1,15), e a estabelecerem relações permeadas pela justiça.</a:t>
            </a:r>
          </a:p>
          <a:p>
            <a:r>
              <a:rPr lang="pt-BR" sz="1450" b="1" dirty="0">
                <a:latin typeface="Arial Black" panose="020B0A04020102020204" pitchFamily="34" charset="0"/>
              </a:rPr>
              <a:t>Jesus realizou sua missão em meio aos problemas e injustiças da sociedade do seu tempo, e propunha um novo modo de viver. </a:t>
            </a:r>
            <a:endParaRPr lang="pt-BR" sz="1450" b="1" dirty="0" smtClean="0">
              <a:latin typeface="Arial Black" panose="020B0A04020102020204" pitchFamily="34" charset="0"/>
            </a:endParaRPr>
          </a:p>
          <a:p>
            <a:r>
              <a:rPr lang="pt-BR" sz="1450" b="1" dirty="0" smtClean="0">
                <a:latin typeface="Arial Black" panose="020B0A04020102020204" pitchFamily="34" charset="0"/>
              </a:rPr>
              <a:t>Com </a:t>
            </a:r>
            <a:r>
              <a:rPr lang="pt-BR" sz="1450" b="1" dirty="0">
                <a:latin typeface="Arial Black" panose="020B0A04020102020204" pitchFamily="34" charset="0"/>
              </a:rPr>
              <a:t>suas ações, mostrou como deveria se caracterizar a vida dos homens e das mulheres no Reino de Deus. Ele colocou em primeiro lugar os pobres, os fragilizados, os excluídos. </a:t>
            </a:r>
            <a:endParaRPr lang="pt-BR" sz="1450" b="1" dirty="0" smtClean="0">
              <a:latin typeface="Arial Black" panose="020B0A04020102020204" pitchFamily="34" charset="0"/>
            </a:endParaRPr>
          </a:p>
          <a:p>
            <a:r>
              <a:rPr lang="pt-BR" sz="1450" b="1" dirty="0">
                <a:latin typeface="Arial Black" panose="020B0A04020102020204" pitchFamily="34" charset="0"/>
              </a:rPr>
              <a:t>Ele demonstrou amor e cuidado pelos pequenos e marginalizados do seu tempo: mulheres e crianças (Mc 10,13-16; 14,9; </a:t>
            </a:r>
            <a:r>
              <a:rPr lang="pt-BR" sz="1450" b="1" dirty="0" err="1">
                <a:latin typeface="Arial Black" panose="020B0A04020102020204" pitchFamily="34" charset="0"/>
              </a:rPr>
              <a:t>Lc</a:t>
            </a:r>
            <a:r>
              <a:rPr lang="pt-BR" sz="1450" b="1" dirty="0">
                <a:latin typeface="Arial Black" panose="020B0A04020102020204" pitchFamily="34" charset="0"/>
              </a:rPr>
              <a:t> 8,1-3); prostitutas (</a:t>
            </a:r>
            <a:r>
              <a:rPr lang="pt-BR" sz="1450" b="1" dirty="0" err="1">
                <a:latin typeface="Arial Black" panose="020B0A04020102020204" pitchFamily="34" charset="0"/>
              </a:rPr>
              <a:t>Mt</a:t>
            </a:r>
            <a:r>
              <a:rPr lang="pt-BR" sz="1450" b="1" dirty="0">
                <a:latin typeface="Arial Black" panose="020B0A04020102020204" pitchFamily="34" charset="0"/>
              </a:rPr>
              <a:t> 21,31; </a:t>
            </a:r>
            <a:r>
              <a:rPr lang="pt-BR" sz="1450" b="1" dirty="0" err="1">
                <a:latin typeface="Arial Black" panose="020B0A04020102020204" pitchFamily="34" charset="0"/>
              </a:rPr>
              <a:t>Lc</a:t>
            </a:r>
            <a:r>
              <a:rPr lang="pt-BR" sz="1450" b="1" dirty="0">
                <a:latin typeface="Arial Black" panose="020B0A04020102020204" pitchFamily="34" charset="0"/>
              </a:rPr>
              <a:t> 7,37); doentes (cegos, mudos, surdos, gagos, aleijados, encurvados, a mulher febril, a mulher com fluxo constante, leprosos e epilépticos) e endemoninhados (cf. Mc 1,32-34). Estes eram pobres: estavam nas periferias físicas e existenciais. Enquanto isso, autoridades religiosas foram censuradas por </a:t>
            </a:r>
            <a:r>
              <a:rPr lang="pt-BR" sz="1450" b="1" dirty="0" smtClean="0">
                <a:latin typeface="Arial Black" panose="020B0A04020102020204" pitchFamily="34" charset="0"/>
              </a:rPr>
              <a:t>Jesus (</a:t>
            </a:r>
            <a:r>
              <a:rPr lang="pt-BR" sz="1450" b="1" dirty="0" err="1" smtClean="0">
                <a:latin typeface="Arial Black" panose="020B0A04020102020204" pitchFamily="34" charset="0"/>
              </a:rPr>
              <a:t>Mt</a:t>
            </a:r>
            <a:r>
              <a:rPr lang="pt-BR" sz="1450" b="1" dirty="0" smtClean="0">
                <a:latin typeface="Arial Black" panose="020B0A04020102020204" pitchFamily="34" charset="0"/>
              </a:rPr>
              <a:t> 23,4; 23,13; 23,28) </a:t>
            </a:r>
            <a:endParaRPr lang="pt-BR" sz="1450" b="1" dirty="0">
              <a:latin typeface="Arial Black" panose="020B0A04020102020204" pitchFamily="34" charset="0"/>
            </a:endParaRPr>
          </a:p>
          <a:p>
            <a:r>
              <a:rPr lang="pt-BR" sz="1450" b="1" dirty="0">
                <a:latin typeface="Arial Black" panose="020B0A04020102020204" pitchFamily="34" charset="0"/>
              </a:rPr>
              <a:t>O sofrimento do povo, sem o amparo daqueles que deveriam servi-lo, levava Jesus à compaixão: “Ao sair do barco, Jesus viu uma grande multidão e encheu-se de compaixão por eles, porque eram como ovelhas que não têm pastor. E começou então, a ensinar-lhes muitas coisas” (Mc 6,34</a:t>
            </a:r>
            <a:r>
              <a:rPr lang="pt-BR" sz="1450" b="1" dirty="0" smtClean="0">
                <a:latin typeface="Arial Black" panose="020B0A04020102020204" pitchFamily="34" charset="0"/>
              </a:rPr>
              <a:t>).</a:t>
            </a:r>
            <a:endParaRPr lang="pt-BR" sz="1450" b="1" dirty="0">
              <a:latin typeface="Arial Black" panose="020B0A04020102020204" pitchFamily="34" charset="0"/>
            </a:endParaRPr>
          </a:p>
          <a:p>
            <a:endParaRPr lang="pt-BR" dirty="0">
              <a:latin typeface="Arial Black" panose="020B0A04020102020204" pitchFamily="34" charset="0"/>
            </a:endParaRPr>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2132708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10883"/>
            <a:ext cx="8840788" cy="6047117"/>
          </a:xfrm>
        </p:spPr>
        <p:txBody>
          <a:bodyPr>
            <a:normAutofit fontScale="92500" lnSpcReduction="10000"/>
          </a:bodyPr>
          <a:lstStyle/>
          <a:p>
            <a:pPr lvl="1"/>
            <a:r>
              <a:rPr lang="pt-BR" sz="1900" b="1" dirty="0">
                <a:effectLst>
                  <a:outerShdw blurRad="38100" dist="38100" dir="2700000" algn="tl">
                    <a:srgbClr val="000000">
                      <a:alpha val="43137"/>
                    </a:srgbClr>
                  </a:outerShdw>
                </a:effectLst>
                <a:latin typeface="Arial Black" panose="020B0A04020102020204" pitchFamily="34" charset="0"/>
              </a:rPr>
              <a:t>Jesus e a lógica do serviço</a:t>
            </a:r>
            <a:endParaRPr lang="pt-BR" sz="1900" dirty="0">
              <a:effectLst>
                <a:outerShdw blurRad="38100" dist="38100" dir="2700000" algn="tl">
                  <a:srgbClr val="000000">
                    <a:alpha val="43137"/>
                  </a:srgbClr>
                </a:outerShdw>
              </a:effectLst>
              <a:latin typeface="Arial Black" panose="020B0A04020102020204" pitchFamily="34" charset="0"/>
            </a:endParaRPr>
          </a:p>
          <a:p>
            <a:r>
              <a:rPr lang="pt-BR" b="1" dirty="0">
                <a:latin typeface="Arial Black" panose="020B0A04020102020204" pitchFamily="34" charset="0"/>
              </a:rPr>
              <a:t>Jesus não se apresentou como quem queria prestígio, mas como servidor: “Vinde a mim todos os que estais cansados sob o peso do vosso fardo e eu vos darei descanso. Tomai sobre vós o meu jugo e sede discípulos meus, </a:t>
            </a:r>
            <a:r>
              <a:rPr lang="pt-BR" b="1" dirty="0" smtClean="0">
                <a:latin typeface="Arial Black" panose="020B0A04020102020204" pitchFamily="34" charset="0"/>
              </a:rPr>
              <a:t>porque sou </a:t>
            </a:r>
            <a:r>
              <a:rPr lang="pt-BR" b="1" dirty="0">
                <a:latin typeface="Arial Black" panose="020B0A04020102020204" pitchFamily="34" charset="0"/>
              </a:rPr>
              <a:t>manso e humilde de coração”</a:t>
            </a:r>
            <a:r>
              <a:rPr lang="pt-BR" sz="2800" b="1" dirty="0">
                <a:latin typeface="Arial Black" panose="020B0A04020102020204" pitchFamily="34" charset="0"/>
              </a:rPr>
              <a:t> </a:t>
            </a:r>
            <a:r>
              <a:rPr lang="pt-BR" b="1" dirty="0">
                <a:latin typeface="Arial Black" panose="020B0A04020102020204" pitchFamily="34" charset="0"/>
              </a:rPr>
              <a:t>(</a:t>
            </a:r>
            <a:r>
              <a:rPr lang="pt-BR" b="1" dirty="0" err="1">
                <a:latin typeface="Arial Black" panose="020B0A04020102020204" pitchFamily="34" charset="0"/>
              </a:rPr>
              <a:t>Mt</a:t>
            </a:r>
            <a:r>
              <a:rPr lang="pt-BR" b="1" dirty="0">
                <a:latin typeface="Arial Black" panose="020B0A04020102020204" pitchFamily="34" charset="0"/>
              </a:rPr>
              <a:t> 11, 28-29).</a:t>
            </a:r>
          </a:p>
          <a:p>
            <a:r>
              <a:rPr lang="pt-BR" b="1" dirty="0">
                <a:latin typeface="Arial Black" panose="020B0A04020102020204" pitchFamily="34" charset="0"/>
              </a:rPr>
              <a:t>E valorizou os humildes: “Eu te louvo, ó Pai, Senhor do céu e da terra, porque ocultaste estas coisas aos sábios e entendidos e as revelaste aos pequeninos”</a:t>
            </a:r>
            <a:r>
              <a:rPr lang="pt-BR" sz="2800" b="1" dirty="0">
                <a:latin typeface="Arial Black" panose="020B0A04020102020204" pitchFamily="34" charset="0"/>
              </a:rPr>
              <a:t> </a:t>
            </a:r>
            <a:r>
              <a:rPr lang="pt-BR" b="1" dirty="0">
                <a:latin typeface="Arial Black" panose="020B0A04020102020204" pitchFamily="34" charset="0"/>
              </a:rPr>
              <a:t>(</a:t>
            </a:r>
            <a:r>
              <a:rPr lang="pt-BR" b="1" dirty="0" err="1">
                <a:latin typeface="Arial Black" panose="020B0A04020102020204" pitchFamily="34" charset="0"/>
              </a:rPr>
              <a:t>Mt</a:t>
            </a:r>
            <a:r>
              <a:rPr lang="pt-BR" b="1" dirty="0">
                <a:latin typeface="Arial Black" panose="020B0A04020102020204" pitchFamily="34" charset="0"/>
              </a:rPr>
              <a:t> 11,25). Assim se expressou nas Bem-aventuranças: “Bem-aventurados os pobres em espírito, porque deles é o Reino dos Céus” (</a:t>
            </a:r>
            <a:r>
              <a:rPr lang="pt-BR" b="1" dirty="0" err="1">
                <a:latin typeface="Arial Black" panose="020B0A04020102020204" pitchFamily="34" charset="0"/>
              </a:rPr>
              <a:t>Mt</a:t>
            </a:r>
            <a:r>
              <a:rPr lang="pt-BR" b="1" dirty="0">
                <a:latin typeface="Arial Black" panose="020B0A04020102020204" pitchFamily="34" charset="0"/>
              </a:rPr>
              <a:t> 5,3). </a:t>
            </a:r>
            <a:endParaRPr lang="pt-BR" b="1" dirty="0" smtClean="0">
              <a:latin typeface="Arial Black" panose="020B0A04020102020204" pitchFamily="34" charset="0"/>
            </a:endParaRPr>
          </a:p>
          <a:p>
            <a:r>
              <a:rPr lang="pt-BR" b="1" dirty="0">
                <a:latin typeface="Arial Black" panose="020B0A04020102020204" pitchFamily="34" charset="0"/>
              </a:rPr>
              <a:t>Os acostumados a ser tratados como importantes ficaram incomodados. Os sumos sacerdotes e os anciãos do povo, ao verem o que Ele fazia, perguntavam: “Com que autoridade fazes essas coisas? Quem te deu essa autoridade?” (</a:t>
            </a:r>
            <a:r>
              <a:rPr lang="pt-BR" b="1" dirty="0" err="1">
                <a:latin typeface="Arial Black" panose="020B0A04020102020204" pitchFamily="34" charset="0"/>
              </a:rPr>
              <a:t>Mt</a:t>
            </a:r>
            <a:r>
              <a:rPr lang="pt-BR" b="1" dirty="0">
                <a:latin typeface="Arial Black" panose="020B0A04020102020204" pitchFamily="34" charset="0"/>
              </a:rPr>
              <a:t> 21,23).</a:t>
            </a:r>
          </a:p>
          <a:p>
            <a:r>
              <a:rPr lang="pt-BR" b="1" dirty="0">
                <a:latin typeface="Arial Black" panose="020B0A04020102020204" pitchFamily="34" charset="0"/>
              </a:rPr>
              <a:t>Jesus usou sua autoridade para servir. O serviço, assumido como lema na Campanha da Fraternidade deste ano: Eu vim para servir (cf. Mc 10,45) foi a resposta de Jesus quando os discípulos não compreenderem o que Ele anunciava, a ponto de se interrogarem sobre quem seria o maior entre eles (cf. Mc 9,32-34). Tiago e João lutam pelos primeiros lugares e os outros dez se enchem de ciúmes (cf. Mc 10,35-41).</a:t>
            </a:r>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1625532840"/>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410</TotalTime>
  <Words>7621</Words>
  <Application>Microsoft Office PowerPoint</Application>
  <PresentationFormat>Widescreen</PresentationFormat>
  <Paragraphs>207</Paragraphs>
  <Slides>42</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42</vt:i4>
      </vt:variant>
    </vt:vector>
  </HeadingPairs>
  <TitlesOfParts>
    <vt:vector size="48" baseType="lpstr">
      <vt:lpstr>Arial</vt:lpstr>
      <vt:lpstr>Arial Black</vt:lpstr>
      <vt:lpstr>Bookman Old Style</vt:lpstr>
      <vt:lpstr>Century Gothic</vt:lpstr>
      <vt:lpstr>Wingdings 3</vt:lpstr>
      <vt:lpstr>Cacho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ADM</dc:creator>
  <cp:lastModifiedBy>ADM</cp:lastModifiedBy>
  <cp:revision>32</cp:revision>
  <dcterms:created xsi:type="dcterms:W3CDTF">2014-10-16T10:20:51Z</dcterms:created>
  <dcterms:modified xsi:type="dcterms:W3CDTF">2014-12-10T18:51:00Z</dcterms:modified>
</cp:coreProperties>
</file>