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52554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28426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906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55781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7235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41450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7014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91604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76065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3423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03267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86790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73836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3369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035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9836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12/10/2014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888834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portalkairos.org/wp-content/uploads/2014/10/cartaz_campanha_da_fraternidade_2015_pk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1414" y="0"/>
            <a:ext cx="4580586"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p:cNvSpPr/>
          <p:nvPr/>
        </p:nvSpPr>
        <p:spPr>
          <a:xfrm>
            <a:off x="2096219" y="1130060"/>
            <a:ext cx="4753155" cy="47013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smtClean="0"/>
              <a:t>CF 2015 – TEXTO BASE</a:t>
            </a:r>
          </a:p>
          <a:p>
            <a:pPr algn="ctr"/>
            <a:r>
              <a:rPr lang="pt-BR" sz="3200" dirty="0" smtClean="0"/>
              <a:t>1ª PARTE (Ver</a:t>
            </a:r>
            <a:r>
              <a:rPr lang="pt-BR" sz="3200" dirty="0" smtClean="0"/>
              <a:t>)</a:t>
            </a:r>
            <a:endParaRPr lang="pt-BR" sz="3200" dirty="0" smtClean="0"/>
          </a:p>
          <a:p>
            <a:pPr algn="ctr"/>
            <a:endParaRPr lang="pt-BR" dirty="0"/>
          </a:p>
        </p:txBody>
      </p:sp>
    </p:spTree>
    <p:extLst>
      <p:ext uri="{BB962C8B-B14F-4D97-AF65-F5344CB8AC3E}">
        <p14:creationId xmlns:p14="http://schemas.microsoft.com/office/powerpoint/2010/main" val="3398973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93630"/>
            <a:ext cx="8915400" cy="5995358"/>
          </a:xfrm>
        </p:spPr>
        <p:txBody>
          <a:bodyPr>
            <a:normAutofit/>
          </a:bodyPr>
          <a:lstStyle/>
          <a:p>
            <a:r>
              <a:rPr lang="pt-BR" sz="2000" b="1" dirty="0"/>
              <a:t>1.4. </a:t>
            </a:r>
            <a:r>
              <a:rPr lang="pt-BR" sz="2000" b="1" dirty="0">
                <a:effectLst>
                  <a:outerShdw blurRad="38100" dist="38100" dir="2700000" algn="tl">
                    <a:srgbClr val="000000">
                      <a:alpha val="43137"/>
                    </a:srgbClr>
                  </a:outerShdw>
                </a:effectLst>
              </a:rPr>
              <a:t>Os desafios da primeira metade do século XX</a:t>
            </a:r>
            <a:endParaRPr lang="pt-BR" sz="2000" dirty="0">
              <a:effectLst>
                <a:outerShdw blurRad="38100" dist="38100" dir="2700000" algn="tl">
                  <a:srgbClr val="000000">
                    <a:alpha val="43137"/>
                  </a:srgbClr>
                </a:outerShdw>
              </a:effectLst>
            </a:endParaRPr>
          </a:p>
          <a:p>
            <a:r>
              <a:rPr lang="pt-BR" sz="2000" b="1" dirty="0"/>
              <a:t>Entre as décadas de 1930 a 1950, a Igreja deparou-se com situações inéditas que impunham </a:t>
            </a:r>
            <a:r>
              <a:rPr lang="pt-BR" sz="2000" b="1" u="sng" dirty="0"/>
              <a:t>novos desafios pastorais</a:t>
            </a:r>
            <a:r>
              <a:rPr lang="pt-BR" sz="2000" b="1" dirty="0"/>
              <a:t>. Eles decorreriam de ideias </a:t>
            </a:r>
            <a:r>
              <a:rPr lang="pt-BR" sz="2000" b="1" dirty="0" err="1"/>
              <a:t>revolucionadoras</a:t>
            </a:r>
            <a:r>
              <a:rPr lang="pt-BR" sz="2000" b="1" dirty="0"/>
              <a:t>, de novos movimentos sociais e culturais e de transformações sociais e econômicas em curso na sociedade. </a:t>
            </a:r>
            <a:endParaRPr lang="pt-BR" sz="2000" b="1" dirty="0" smtClean="0"/>
          </a:p>
          <a:p>
            <a:r>
              <a:rPr lang="pt-BR" sz="2000" b="1" dirty="0"/>
              <a:t>A resposta da Igreja aos grandes desafios veio na forma de várias </a:t>
            </a:r>
            <a:r>
              <a:rPr lang="pt-BR" sz="2000" b="1" u="sng" dirty="0"/>
              <a:t>iniciativas organizacionais</a:t>
            </a:r>
            <a:r>
              <a:rPr lang="pt-BR" sz="2000" b="1" dirty="0"/>
              <a:t>, entre as quais: a atuação da recém-criada Conferência Nacional dos Bispos do Brasil (CNBB), em 1952, as mobilizações dos leigos, por meio da Ação Católica Especializada, em várias dimensões sociais, o Movimento de Educação de Base (MEB) e os sindicatos rurais de inspiração eclesial</a:t>
            </a:r>
            <a:r>
              <a:rPr lang="pt-BR" sz="2000" b="1" dirty="0" smtClean="0"/>
              <a:t>.</a:t>
            </a:r>
          </a:p>
          <a:p>
            <a:r>
              <a:rPr lang="pt-BR" sz="2000" b="1" dirty="0"/>
              <a:t>Dentre as respostas ainda merecem especial destaque o I</a:t>
            </a:r>
            <a:r>
              <a:rPr lang="pt-BR" sz="2000" b="1" i="1" dirty="0"/>
              <a:t> </a:t>
            </a:r>
            <a:r>
              <a:rPr lang="pt-BR" sz="2000" b="1" dirty="0"/>
              <a:t>e o II Encontro de Bispos do Nordeste, realizados em Campina Grande (PB), em 1956 e 1959. Neles, os bispos, com a ajuda de especialistas, empreenderam uma ampla </a:t>
            </a:r>
            <a:r>
              <a:rPr lang="pt-BR" sz="2000" b="1" u="sng" dirty="0"/>
              <a:t>análise da situação regional.</a:t>
            </a:r>
          </a:p>
          <a:p>
            <a:endParaRPr lang="pt-BR" dirty="0"/>
          </a:p>
          <a:p>
            <a:endParaRPr lang="pt-BR" dirty="0"/>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2961822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104181"/>
            <a:ext cx="8915400" cy="5658927"/>
          </a:xfrm>
        </p:spPr>
        <p:txBody>
          <a:bodyPr>
            <a:noAutofit/>
          </a:bodyPr>
          <a:lstStyle/>
          <a:p>
            <a:r>
              <a:rPr lang="pt-BR" sz="2300" b="1" dirty="0" smtClean="0"/>
              <a:t>A </a:t>
            </a:r>
            <a:r>
              <a:rPr lang="pt-BR" sz="2300" b="1" dirty="0"/>
              <a:t>experiência eclesial adquirida nos anos 1950 foi fortalecida com a criação da Conferência Episcopal Latino-Americana (CELAM), pelo Papa Pio XII, em 1955. </a:t>
            </a:r>
            <a:endParaRPr lang="pt-BR" sz="2300" b="1" dirty="0" smtClean="0"/>
          </a:p>
          <a:p>
            <a:r>
              <a:rPr lang="pt-BR" sz="2300" b="1" u="sng" dirty="0" smtClean="0"/>
              <a:t>A </a:t>
            </a:r>
            <a:r>
              <a:rPr lang="pt-BR" sz="2300" b="1" u="sng" dirty="0"/>
              <a:t>presença pública da Igreja ampliou-se </a:t>
            </a:r>
            <a:r>
              <a:rPr lang="pt-BR" sz="2300" b="1" dirty="0"/>
              <a:t>junto à sociedade com o Congresso Eucarístico Internacional do Rio de Janeiro, o Encontro Internacional da Ação Católica e a criação da coordenação nacional de catequese. </a:t>
            </a:r>
            <a:endParaRPr lang="pt-BR" sz="2300" b="1" dirty="0" smtClean="0"/>
          </a:p>
          <a:p>
            <a:r>
              <a:rPr lang="pt-BR" sz="2300" b="1" dirty="0" smtClean="0"/>
              <a:t>Esta </a:t>
            </a:r>
            <a:r>
              <a:rPr lang="pt-BR" sz="2300" b="1" dirty="0"/>
              <a:t>experiência da Igreja no Brasil, em </a:t>
            </a:r>
            <a:r>
              <a:rPr lang="pt-BR" sz="2300" b="1" u="sng" dirty="0"/>
              <a:t>proximidade da realidade e de seus desafios</a:t>
            </a:r>
            <a:r>
              <a:rPr lang="pt-BR" sz="2300" b="1" dirty="0"/>
              <a:t>, preparou-a para receber, de maneira privilegiada, as propostas do Concílio Vaticano II.</a:t>
            </a:r>
          </a:p>
          <a:p>
            <a:r>
              <a:rPr lang="pt-BR" sz="2300" b="1" dirty="0"/>
              <a:t>Ao final de </a:t>
            </a:r>
            <a:r>
              <a:rPr lang="pt-BR" sz="2300" b="1" u="sng" dirty="0"/>
              <a:t>conturbado período político</a:t>
            </a:r>
            <a:r>
              <a:rPr lang="pt-BR" sz="2300" b="1" dirty="0"/>
              <a:t>, após a renúncia do presidente Jânio Quadros e a ascensão de João Goulart, a Igreja participou ativamente da mobilização popular que culminou com o </a:t>
            </a:r>
            <a:r>
              <a:rPr lang="pt-BR" sz="2300" b="1" u="sng" dirty="0"/>
              <a:t>movimento militar de 1964</a:t>
            </a:r>
            <a:r>
              <a:rPr lang="pt-BR" sz="2300" b="1" dirty="0"/>
              <a:t>.</a:t>
            </a:r>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1614462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9125"/>
            <a:ext cx="8915400" cy="6029863"/>
          </a:xfrm>
        </p:spPr>
        <p:txBody>
          <a:bodyPr>
            <a:noAutofit/>
          </a:bodyPr>
          <a:lstStyle/>
          <a:p>
            <a:r>
              <a:rPr lang="pt-BR" sz="2400" b="1" dirty="0"/>
              <a:t>Com a implantação e continuidade do regime militar, no final da década de sessenta e início dos anos 70, em pleno período da repressão, a Igreja deparou-se com </a:t>
            </a:r>
            <a:r>
              <a:rPr lang="pt-BR" sz="2400" b="1" u="sng" dirty="0"/>
              <a:t>outros desafios e novas situações na sociedade brasileira. </a:t>
            </a:r>
            <a:endParaRPr lang="pt-BR" sz="2400" b="1" u="sng" dirty="0" smtClean="0"/>
          </a:p>
          <a:p>
            <a:r>
              <a:rPr lang="pt-BR" sz="2400" b="1" dirty="0" smtClean="0"/>
              <a:t>Naquele </a:t>
            </a:r>
            <a:r>
              <a:rPr lang="pt-BR" sz="2400" b="1" dirty="0"/>
              <a:t>momento, eles eram oriundos sobretudo do avanço da industrialização, do agravamento dos problemas sociais, tanto no campo como nas cidades, da ditadura militar e de uma verdadeira ebulição cultural nos grandes centros urbanos.</a:t>
            </a:r>
          </a:p>
          <a:p>
            <a:r>
              <a:rPr lang="pt-BR" sz="2400" b="1" dirty="0"/>
              <a:t>A Igreja, nesse período, </a:t>
            </a:r>
            <a:r>
              <a:rPr lang="pt-BR" sz="2400" b="1" u="sng" dirty="0"/>
              <a:t>respondeu com as primeiras experiências de Pastorais Sociais</a:t>
            </a:r>
            <a:r>
              <a:rPr lang="pt-BR" sz="2400" b="1" dirty="0"/>
              <a:t>, como a Comissão Pastoral da Terra (CPT), a Comissão Brasileira Justiça e Paz (CBJP), o Conselho Indigenista Missionário (CIMI) e com as Comunidades Eclesiais de Base (CEBs), entre outros</a:t>
            </a:r>
            <a:r>
              <a:rPr lang="pt-BR" sz="2400" b="1" dirty="0" smtClean="0"/>
              <a:t>.</a:t>
            </a:r>
            <a:endParaRPr lang="pt-BR" sz="2400" b="1" dirty="0"/>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404323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71268"/>
            <a:ext cx="8915400" cy="5874588"/>
          </a:xfrm>
        </p:spPr>
        <p:txBody>
          <a:bodyPr>
            <a:normAutofit/>
          </a:bodyPr>
          <a:lstStyle/>
          <a:p>
            <a:r>
              <a:rPr lang="pt-BR" sz="2400" b="1" u="sng" dirty="0" smtClean="0"/>
              <a:t>A CF. Em </a:t>
            </a:r>
            <a:r>
              <a:rPr lang="pt-BR" sz="2400" b="1" u="sng" dirty="0"/>
              <a:t>1964</a:t>
            </a:r>
            <a:r>
              <a:rPr lang="pt-BR" sz="2400" b="1" dirty="0"/>
              <a:t>, ela foi realizada em âmbito nacional. Na década de setenta, a Campanha da Fraternidade foi um </a:t>
            </a:r>
            <a:r>
              <a:rPr lang="pt-BR" sz="2400" b="1" u="sng" dirty="0"/>
              <a:t>veículo para denúncias e debates </a:t>
            </a:r>
            <a:r>
              <a:rPr lang="pt-BR" sz="2400" b="1" dirty="0"/>
              <a:t>relativos a temáticas sociais do momento, como: migração, trabalho, fome, moradia e outros. Em 1974, em plena ditadura militar, propôs o tema: </a:t>
            </a:r>
            <a:r>
              <a:rPr lang="pt-BR" sz="2400" b="1" i="1" dirty="0"/>
              <a:t>Reconstruir a vida</a:t>
            </a:r>
            <a:r>
              <a:rPr lang="pt-BR" sz="2400" b="1" dirty="0"/>
              <a:t>, e o lema: </a:t>
            </a:r>
            <a:r>
              <a:rPr lang="pt-BR" sz="2400" b="1" i="1" dirty="0"/>
              <a:t>Onde está o teu irmão?</a:t>
            </a:r>
            <a:r>
              <a:rPr lang="pt-BR" sz="2400" b="1" dirty="0"/>
              <a:t> </a:t>
            </a:r>
            <a:endParaRPr lang="pt-BR" sz="2400" b="1" dirty="0" smtClean="0"/>
          </a:p>
          <a:p>
            <a:r>
              <a:rPr lang="pt-BR" sz="2400" b="1" dirty="0"/>
              <a:t>Em 1976, por quase unanimidade, a Assembleia Geral do episcopado aprovou o documento “</a:t>
            </a:r>
            <a:r>
              <a:rPr lang="pt-BR" sz="2400" b="1" u="sng" dirty="0"/>
              <a:t>Exigências cristãs de uma nova ordem política”,</a:t>
            </a:r>
            <a:r>
              <a:rPr lang="pt-BR" sz="2400" b="1" dirty="0"/>
              <a:t> </a:t>
            </a:r>
            <a:r>
              <a:rPr lang="pt-BR" sz="2400" b="1" u="sng" dirty="0"/>
              <a:t>demonstrando a sintonia da Igreja com os acontecimentos do período</a:t>
            </a:r>
            <a:r>
              <a:rPr lang="pt-BR" sz="2400" b="1" dirty="0"/>
              <a:t>. </a:t>
            </a:r>
            <a:endParaRPr lang="pt-BR" sz="2400" b="1" dirty="0" smtClean="0"/>
          </a:p>
          <a:p>
            <a:r>
              <a:rPr lang="pt-BR" sz="2400" b="1" dirty="0" smtClean="0"/>
              <a:t>Este </a:t>
            </a:r>
            <a:r>
              <a:rPr lang="pt-BR" sz="2400" b="1" dirty="0"/>
              <a:t>documento traduzia a experiência da Igreja no período de oposição ao regime de militar, como o seu empenho pela recuperação das liberdades individuais e institucionais</a:t>
            </a:r>
            <a:r>
              <a:rPr lang="pt-BR" sz="2400" b="1" dirty="0" smtClean="0"/>
              <a:t>.</a:t>
            </a:r>
            <a:endParaRPr lang="pt-BR" sz="2400" b="1" dirty="0"/>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3463807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23026"/>
            <a:ext cx="8915400" cy="5840082"/>
          </a:xfrm>
        </p:spPr>
        <p:txBody>
          <a:bodyPr>
            <a:normAutofit fontScale="92500" lnSpcReduction="20000"/>
          </a:bodyPr>
          <a:lstStyle/>
          <a:p>
            <a:r>
              <a:rPr lang="pt-BR" sz="2400" b="1" dirty="0"/>
              <a:t>1.6. </a:t>
            </a:r>
            <a:r>
              <a:rPr lang="pt-BR" sz="2400" b="1" dirty="0">
                <a:effectLst>
                  <a:outerShdw blurRad="38100" dist="38100" dir="2700000" algn="tl">
                    <a:srgbClr val="000000">
                      <a:alpha val="43137"/>
                    </a:srgbClr>
                  </a:outerShdw>
                </a:effectLst>
              </a:rPr>
              <a:t>Desafios da redemocratização da sociedade</a:t>
            </a:r>
          </a:p>
          <a:p>
            <a:r>
              <a:rPr lang="pt-BR" sz="2600" b="1" dirty="0"/>
              <a:t>No final da década de 1980, a Igreja Católica acompanhou e participou ativamente do processo de redemocratização do Brasil. </a:t>
            </a:r>
            <a:endParaRPr lang="pt-BR" sz="2600" b="1" dirty="0" smtClean="0"/>
          </a:p>
          <a:p>
            <a:r>
              <a:rPr lang="pt-BR" sz="2600" b="1" dirty="0" smtClean="0"/>
              <a:t>Os </a:t>
            </a:r>
            <a:r>
              <a:rPr lang="pt-BR" sz="2600" b="1" dirty="0"/>
              <a:t>movimentos pela abertura política, entre eles o da Anistia e “Diretas Já”, </a:t>
            </a:r>
            <a:r>
              <a:rPr lang="pt-BR" sz="2600" b="1" u="sng" dirty="0"/>
              <a:t>encontraram na Igreja um abrigo </a:t>
            </a:r>
            <a:r>
              <a:rPr lang="pt-BR" sz="2600" b="1" dirty="0"/>
              <a:t>seguro para sua articulação. </a:t>
            </a:r>
            <a:endParaRPr lang="pt-BR" sz="2600" b="1" dirty="0" smtClean="0"/>
          </a:p>
          <a:p>
            <a:r>
              <a:rPr lang="pt-BR" sz="2600" b="1" dirty="0" smtClean="0"/>
              <a:t>processo </a:t>
            </a:r>
            <a:r>
              <a:rPr lang="pt-BR" sz="2600" b="1" dirty="0"/>
              <a:t>constituinte, a Igreja atuou com empenho visando a consolidação de estruturas democráticas na sociedade brasileira</a:t>
            </a:r>
            <a:r>
              <a:rPr lang="pt-BR" sz="2600" b="1" dirty="0" smtClean="0"/>
              <a:t>.</a:t>
            </a:r>
          </a:p>
          <a:p>
            <a:r>
              <a:rPr lang="pt-BR" sz="2600" b="1" dirty="0"/>
              <a:t>A CNBB, por meio do Setor Pastoral Social, passou a coordenar as novas iniciativas surgidas com essa perspectiva, com as pastorais: carcerária, da criança, do menor, dos migrantes e da mulher marginalizada. </a:t>
            </a:r>
            <a:endParaRPr lang="pt-BR" sz="2600" b="1" dirty="0" smtClean="0"/>
          </a:p>
          <a:p>
            <a:r>
              <a:rPr lang="pt-BR" sz="2600" b="1" dirty="0" smtClean="0"/>
              <a:t>Estas </a:t>
            </a:r>
            <a:r>
              <a:rPr lang="pt-BR" sz="2600" b="1" dirty="0"/>
              <a:t>realidades desafiadoras </a:t>
            </a:r>
            <a:r>
              <a:rPr lang="pt-BR" sz="2600" b="1" u="sng" dirty="0"/>
              <a:t>exigiam da solicitude social da Igreja mais contundência </a:t>
            </a:r>
            <a:r>
              <a:rPr lang="pt-BR" sz="2600" b="1" dirty="0"/>
              <a:t>e uma ação evangelizadora com foco específico.</a:t>
            </a:r>
          </a:p>
          <a:p>
            <a:endParaRPr lang="pt-BR" dirty="0"/>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3898443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698740"/>
            <a:ext cx="8915400" cy="6081622"/>
          </a:xfrm>
        </p:spPr>
        <p:txBody>
          <a:bodyPr>
            <a:normAutofit lnSpcReduction="10000"/>
          </a:bodyPr>
          <a:lstStyle/>
          <a:p>
            <a:r>
              <a:rPr lang="pt-BR" sz="2300" b="1" dirty="0"/>
              <a:t>No final do século XX e início do século XXI, a participação social e política da Igreja na sociedade brasileira prosseguiu por meio de diversos organismos e pastorais, </a:t>
            </a:r>
            <a:endParaRPr lang="pt-BR" sz="2300" b="1" dirty="0" smtClean="0"/>
          </a:p>
          <a:p>
            <a:r>
              <a:rPr lang="pt-BR" sz="2300" b="1" dirty="0" smtClean="0"/>
              <a:t>entre </a:t>
            </a:r>
            <a:r>
              <a:rPr lang="pt-BR" sz="2300" b="1" dirty="0"/>
              <a:t>os quais os Novos Movimentos, as Comunidades Eclesiais de Base, as Pastorais Sociais, o Movimento Fé e Política, as Semanas Sociais e o Grito dos Excluídos. </a:t>
            </a:r>
            <a:endParaRPr lang="pt-BR" sz="2300" b="1" dirty="0" smtClean="0"/>
          </a:p>
          <a:p>
            <a:r>
              <a:rPr lang="pt-BR" sz="2300" b="1" dirty="0"/>
              <a:t>Contudo, não obstante os desafios, </a:t>
            </a:r>
            <a:r>
              <a:rPr lang="pt-BR" sz="2300" b="1" u="sng" dirty="0"/>
              <a:t>a Igreja, animada pelo Espírito de Jesus, se revigora nas inúmeras comunidades eclesiais</a:t>
            </a:r>
            <a:r>
              <a:rPr lang="pt-BR" sz="2300" b="1" dirty="0"/>
              <a:t> e nos trabalhos imprescindíveis que presta ao povo brasileiro. </a:t>
            </a:r>
            <a:endParaRPr lang="pt-BR" sz="2300" b="1" dirty="0" smtClean="0"/>
          </a:p>
          <a:p>
            <a:r>
              <a:rPr lang="pt-BR" sz="2300" b="1" dirty="0" smtClean="0"/>
              <a:t>A </a:t>
            </a:r>
            <a:r>
              <a:rPr lang="pt-BR" sz="2300" b="1" dirty="0"/>
              <a:t>visita do Papa Francisco ao Brasil, por ocasião da Jornada Mundial da Juventude em 2013, na cidade do Rio de Janeiro, foi um momento de grande participação popular, manifestação de fé e revigoramento para a Igreja, em sua missão e participação ativa no serviço à sociedade.</a:t>
            </a:r>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363880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190445"/>
            <a:ext cx="8915400" cy="5357003"/>
          </a:xfrm>
        </p:spPr>
        <p:txBody>
          <a:bodyPr/>
          <a:lstStyle/>
          <a:p>
            <a:r>
              <a:rPr lang="pt-BR" sz="2800" b="1" dirty="0"/>
              <a:t>2 – </a:t>
            </a:r>
            <a:r>
              <a:rPr lang="pt-BR" sz="2800" b="1" dirty="0">
                <a:effectLst>
                  <a:outerShdw blurRad="38100" dist="38100" dir="2700000" algn="tl">
                    <a:srgbClr val="000000">
                      <a:alpha val="43137"/>
                    </a:srgbClr>
                  </a:outerShdw>
                </a:effectLst>
              </a:rPr>
              <a:t>A SOCIEDADE BRASILEIRA ATUAL E SEUS DESAFIOS </a:t>
            </a:r>
          </a:p>
          <a:p>
            <a:r>
              <a:rPr lang="pt-BR" sz="2800" b="1" dirty="0"/>
              <a:t>Na sociedade brasileira, as </a:t>
            </a:r>
            <a:r>
              <a:rPr lang="pt-BR" sz="2800" b="1" u="sng" dirty="0"/>
              <a:t>mudanças</a:t>
            </a:r>
            <a:r>
              <a:rPr lang="pt-BR" sz="2800" b="1" dirty="0"/>
              <a:t> são tão profundas e constantes a ponto de se vislumbrar uma verdadeira mudança de época. </a:t>
            </a:r>
            <a:endParaRPr lang="pt-BR" sz="2800" b="1" dirty="0" smtClean="0"/>
          </a:p>
          <a:p>
            <a:r>
              <a:rPr lang="pt-BR" sz="2800" b="1" dirty="0" smtClean="0"/>
              <a:t>É </a:t>
            </a:r>
            <a:r>
              <a:rPr lang="pt-BR" sz="2800" b="1" dirty="0"/>
              <a:t>uma </a:t>
            </a:r>
            <a:r>
              <a:rPr lang="pt-BR" sz="2800" b="1" u="sng" dirty="0"/>
              <a:t>situação geradora de crises </a:t>
            </a:r>
            <a:r>
              <a:rPr lang="pt-BR" sz="2800" b="1" dirty="0"/>
              <a:t>e angústias na vida pessoal, nas instituições e nas várias dimensões da sociedade. </a:t>
            </a:r>
            <a:endParaRPr lang="pt-BR" sz="2800" b="1" dirty="0" smtClean="0"/>
          </a:p>
          <a:p>
            <a:r>
              <a:rPr lang="pt-BR" sz="2800" b="1" dirty="0" smtClean="0"/>
              <a:t>As </a:t>
            </a:r>
            <a:r>
              <a:rPr lang="pt-BR" sz="2800" b="1" dirty="0"/>
              <a:t>mudanças indicam também oportunidade de uma vida cristã mais intensa e atuante.</a:t>
            </a:r>
          </a:p>
          <a:p>
            <a:pPr marL="0" indent="0">
              <a:buNone/>
            </a:pPr>
            <a:endParaRPr lang="pt-BR" dirty="0"/>
          </a:p>
        </p:txBody>
      </p:sp>
      <p:sp>
        <p:nvSpPr>
          <p:cNvPr id="5" name="Retângulo 4"/>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1908586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71269"/>
            <a:ext cx="8915400" cy="5986732"/>
          </a:xfrm>
        </p:spPr>
        <p:txBody>
          <a:bodyPr>
            <a:noAutofit/>
          </a:bodyPr>
          <a:lstStyle/>
          <a:p>
            <a:r>
              <a:rPr lang="pt-BR" sz="2100" b="1" dirty="0"/>
              <a:t>2.1.</a:t>
            </a:r>
            <a:r>
              <a:rPr lang="pt-BR" sz="2100" dirty="0"/>
              <a:t> </a:t>
            </a:r>
            <a:r>
              <a:rPr lang="pt-BR" sz="2100" b="1" dirty="0">
                <a:effectLst>
                  <a:outerShdw blurRad="38100" dist="38100" dir="2700000" algn="tl">
                    <a:srgbClr val="000000">
                      <a:alpha val="43137"/>
                    </a:srgbClr>
                  </a:outerShdw>
                </a:effectLst>
              </a:rPr>
              <a:t>A demografia</a:t>
            </a:r>
            <a:endParaRPr lang="pt-BR" sz="2100" dirty="0">
              <a:effectLst>
                <a:outerShdw blurRad="38100" dist="38100" dir="2700000" algn="tl">
                  <a:srgbClr val="000000">
                    <a:alpha val="43137"/>
                  </a:srgbClr>
                </a:outerShdw>
              </a:effectLst>
            </a:endParaRPr>
          </a:p>
          <a:p>
            <a:r>
              <a:rPr lang="pt-BR" sz="2100" b="1" dirty="0"/>
              <a:t>A população brasileira ultrapassou os </a:t>
            </a:r>
            <a:r>
              <a:rPr lang="pt-BR" sz="2100" b="1" u="sng" dirty="0"/>
              <a:t>200 milhões </a:t>
            </a:r>
            <a:r>
              <a:rPr lang="pt-BR" sz="2100" b="1" dirty="0"/>
              <a:t>de habitantes. Em 1960 era pouco mais de 70 milhões de pessoas. </a:t>
            </a:r>
            <a:endParaRPr lang="pt-BR" sz="2100" b="1" dirty="0" smtClean="0"/>
          </a:p>
          <a:p>
            <a:r>
              <a:rPr lang="pt-BR" sz="2100" b="1" dirty="0" smtClean="0"/>
              <a:t>O </a:t>
            </a:r>
            <a:r>
              <a:rPr lang="pt-BR" sz="2100" b="1" dirty="0"/>
              <a:t>Sudeste continua mais populoso, com mais de 80 milhões. </a:t>
            </a:r>
            <a:endParaRPr lang="pt-BR" sz="2100" b="1" dirty="0" smtClean="0"/>
          </a:p>
          <a:p>
            <a:r>
              <a:rPr lang="pt-BR" sz="2100" b="1" dirty="0" smtClean="0"/>
              <a:t>A </a:t>
            </a:r>
            <a:r>
              <a:rPr lang="pt-BR" sz="2100" b="1" dirty="0"/>
              <a:t>maioria da população está concentrada na faixa litorânea. </a:t>
            </a:r>
            <a:endParaRPr lang="pt-BR" sz="2100" b="1" dirty="0" smtClean="0"/>
          </a:p>
          <a:p>
            <a:r>
              <a:rPr lang="pt-BR" sz="2100" b="1" dirty="0" smtClean="0"/>
              <a:t>O </a:t>
            </a:r>
            <a:r>
              <a:rPr lang="pt-BR" sz="2100" b="1" dirty="0"/>
              <a:t>Centro-Oeste e Norte apresentam baixa densidade populacional. </a:t>
            </a:r>
            <a:endParaRPr lang="pt-BR" sz="2100" b="1" dirty="0" smtClean="0"/>
          </a:p>
          <a:p>
            <a:r>
              <a:rPr lang="pt-BR" sz="2100" b="1" dirty="0" smtClean="0"/>
              <a:t>A </a:t>
            </a:r>
            <a:r>
              <a:rPr lang="pt-BR" sz="2100" b="1" dirty="0"/>
              <a:t>expectativa de vida do brasileiro chegou, em 2012, a 74,6 anos</a:t>
            </a:r>
            <a:r>
              <a:rPr lang="pt-BR" sz="2100" b="1" dirty="0" smtClean="0"/>
              <a:t>.</a:t>
            </a:r>
          </a:p>
          <a:p>
            <a:r>
              <a:rPr lang="pt-BR" sz="2100" b="1" dirty="0"/>
              <a:t>Em 2013, o </a:t>
            </a:r>
            <a:r>
              <a:rPr lang="pt-BR" sz="2100" b="1" u="sng" dirty="0"/>
              <a:t>crescimento populacional registrado foi de 0,86%, </a:t>
            </a:r>
            <a:r>
              <a:rPr lang="pt-BR" sz="2100" b="1" dirty="0"/>
              <a:t>e deve tornar-se negativo em 2040. </a:t>
            </a:r>
            <a:endParaRPr lang="pt-BR" sz="2100" b="1" dirty="0" smtClean="0"/>
          </a:p>
          <a:p>
            <a:r>
              <a:rPr lang="pt-BR" sz="2100" b="1" dirty="0" smtClean="0"/>
              <a:t>Nos </a:t>
            </a:r>
            <a:r>
              <a:rPr lang="pt-BR" sz="2100" b="1" dirty="0"/>
              <a:t>anos 1960, as mulheres em idade reprodutiva tinham em média seis crianças. </a:t>
            </a:r>
            <a:endParaRPr lang="pt-BR" sz="2100" b="1" dirty="0" smtClean="0"/>
          </a:p>
          <a:p>
            <a:r>
              <a:rPr lang="pt-BR" sz="2100" b="1" dirty="0" smtClean="0"/>
              <a:t>Em </a:t>
            </a:r>
            <a:r>
              <a:rPr lang="pt-BR" sz="2100" b="1" dirty="0"/>
              <a:t>2010, a taxa já havia caído para 1,8. </a:t>
            </a:r>
          </a:p>
        </p:txBody>
      </p:sp>
      <p:sp>
        <p:nvSpPr>
          <p:cNvPr id="5" name="Retângulo 4"/>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2432380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62642"/>
            <a:ext cx="8915400" cy="5874587"/>
          </a:xfrm>
        </p:spPr>
        <p:txBody>
          <a:bodyPr>
            <a:normAutofit/>
          </a:bodyPr>
          <a:lstStyle/>
          <a:p>
            <a:r>
              <a:rPr lang="pt-BR" sz="2300" b="1" dirty="0" smtClean="0"/>
              <a:t>O </a:t>
            </a:r>
            <a:r>
              <a:rPr lang="pt-BR" sz="2300" b="1" dirty="0" smtClean="0">
                <a:effectLst>
                  <a:outerShdw blurRad="38100" dist="38100" dir="2700000" algn="tl">
                    <a:srgbClr val="000000">
                      <a:alpha val="43137"/>
                    </a:srgbClr>
                  </a:outerShdw>
                </a:effectLst>
              </a:rPr>
              <a:t>perfil demográfico da população vem mudando. </a:t>
            </a:r>
          </a:p>
          <a:p>
            <a:r>
              <a:rPr lang="pt-BR" sz="2300" b="1" dirty="0" smtClean="0"/>
              <a:t>De um lado, há uma diminuição do número de crianças, e, de outro, existe um aumento de idosos.</a:t>
            </a:r>
          </a:p>
          <a:p>
            <a:r>
              <a:rPr lang="pt-BR" sz="2300" b="1" dirty="0" smtClean="0"/>
              <a:t>O custo do </a:t>
            </a:r>
            <a:r>
              <a:rPr lang="pt-BR" sz="2300" b="1" u="sng" dirty="0" smtClean="0"/>
              <a:t>cuidado com os idosos</a:t>
            </a:r>
            <a:r>
              <a:rPr lang="pt-BR" sz="2300" b="1" dirty="0" smtClean="0"/>
              <a:t>, hoje absorvido pelas famílias, sobretudo pelas mulheres, tende a aumentar. </a:t>
            </a:r>
          </a:p>
          <a:p>
            <a:r>
              <a:rPr lang="pt-BR" sz="2300" b="1" dirty="0" smtClean="0"/>
              <a:t>Manter este modelo será difícil, com a progressiva redução do tamanho das famílias e a transformação social do papel feminino.</a:t>
            </a:r>
          </a:p>
          <a:p>
            <a:r>
              <a:rPr lang="pt-BR" sz="2300" b="1" dirty="0" smtClean="0"/>
              <a:t>A redução de crianças e adolescentes, que poderia facilitar a gestão do </a:t>
            </a:r>
            <a:r>
              <a:rPr lang="pt-BR" sz="2300" b="1" u="sng" dirty="0" smtClean="0"/>
              <a:t>sistema educacional</a:t>
            </a:r>
            <a:r>
              <a:rPr lang="pt-BR" sz="2300" b="1" dirty="0" smtClean="0"/>
              <a:t>, ainda não proporcionou melhorias significativas. </a:t>
            </a:r>
          </a:p>
          <a:p>
            <a:r>
              <a:rPr lang="pt-BR" sz="2300" b="1" u="sng" dirty="0" smtClean="0"/>
              <a:t>Na sociedade do saber</a:t>
            </a:r>
            <a:r>
              <a:rPr lang="pt-BR" sz="2300" b="1" dirty="0" smtClean="0"/>
              <a:t>, a falta de qualificação profissional adequada é severamente punida com a exclusão dos postos de trabalhos mais dignos</a:t>
            </a:r>
            <a:r>
              <a:rPr lang="pt-BR" sz="2300" dirty="0" smtClean="0"/>
              <a:t>.</a:t>
            </a:r>
            <a:endParaRPr lang="pt-BR" sz="2300" dirty="0"/>
          </a:p>
        </p:txBody>
      </p:sp>
      <p:sp>
        <p:nvSpPr>
          <p:cNvPr id="5" name="Retângulo 4"/>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2193945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31653"/>
            <a:ext cx="8915400" cy="5822830"/>
          </a:xfrm>
        </p:spPr>
        <p:txBody>
          <a:bodyPr>
            <a:normAutofit lnSpcReduction="10000"/>
          </a:bodyPr>
          <a:lstStyle/>
          <a:p>
            <a:r>
              <a:rPr lang="pt-BR" sz="2400" b="1" dirty="0"/>
              <a:t>2.2. </a:t>
            </a:r>
            <a:r>
              <a:rPr lang="pt-BR" sz="2400" b="1" dirty="0">
                <a:effectLst>
                  <a:outerShdw blurRad="38100" dist="38100" dir="2700000" algn="tl">
                    <a:srgbClr val="000000">
                      <a:alpha val="43137"/>
                    </a:srgbClr>
                  </a:outerShdw>
                </a:effectLst>
              </a:rPr>
              <a:t>A urbanização e algumas dificuldades</a:t>
            </a:r>
          </a:p>
          <a:p>
            <a:r>
              <a:rPr lang="pt-BR" sz="2400" b="1" dirty="0"/>
              <a:t>A urbanização da sociedade brasileira foi muito rápida. </a:t>
            </a:r>
            <a:endParaRPr lang="pt-BR" sz="2400" b="1" dirty="0" smtClean="0"/>
          </a:p>
          <a:p>
            <a:r>
              <a:rPr lang="pt-BR" sz="2400" b="1" dirty="0" smtClean="0"/>
              <a:t>Em </a:t>
            </a:r>
            <a:r>
              <a:rPr lang="pt-BR" sz="2400" b="1" dirty="0"/>
              <a:t>1940, a população urbana era restrita a 31%; em 1960, a 45%, e </a:t>
            </a:r>
            <a:r>
              <a:rPr lang="pt-BR" sz="2400" b="1" u="sng" dirty="0"/>
              <a:t>hoje está em torno de 85%. </a:t>
            </a:r>
            <a:endParaRPr lang="pt-BR" sz="2400" b="1" u="sng" dirty="0" smtClean="0"/>
          </a:p>
          <a:p>
            <a:r>
              <a:rPr lang="pt-BR" sz="2400" b="1" dirty="0" smtClean="0"/>
              <a:t>Cerca </a:t>
            </a:r>
            <a:r>
              <a:rPr lang="pt-BR" sz="2400" b="1" dirty="0"/>
              <a:t>de 44% dos brasileiros vivem em </a:t>
            </a:r>
            <a:r>
              <a:rPr lang="pt-BR" sz="2400" b="1" u="sng" dirty="0"/>
              <a:t>regiões metropolitanas.</a:t>
            </a:r>
            <a:r>
              <a:rPr lang="pt-BR" sz="2400" b="1" dirty="0"/>
              <a:t> </a:t>
            </a:r>
            <a:endParaRPr lang="pt-BR" sz="2400" b="1" dirty="0" smtClean="0"/>
          </a:p>
          <a:p>
            <a:r>
              <a:rPr lang="pt-BR" sz="2400" b="1" dirty="0" smtClean="0"/>
              <a:t>Esta </a:t>
            </a:r>
            <a:r>
              <a:rPr lang="pt-BR" sz="2400" b="1" dirty="0"/>
              <a:t>rápida </a:t>
            </a:r>
            <a:r>
              <a:rPr lang="pt-BR" sz="2400" b="1" u="sng" dirty="0"/>
              <a:t>urbanização</a:t>
            </a:r>
            <a:r>
              <a:rPr lang="pt-BR" sz="2400" b="1" dirty="0"/>
              <a:t> caracterizou-se pela falta de planejamento e </a:t>
            </a:r>
            <a:r>
              <a:rPr lang="pt-BR" sz="2400" b="1" u="sng" dirty="0"/>
              <a:t>resultou em problemas</a:t>
            </a:r>
            <a:r>
              <a:rPr lang="pt-BR" sz="2400" b="1" dirty="0"/>
              <a:t>, como: favelização, poluição, violência, </a:t>
            </a:r>
            <a:r>
              <a:rPr lang="pt-BR" sz="2400" b="1" dirty="0" err="1"/>
              <a:t>drogadição</a:t>
            </a:r>
            <a:r>
              <a:rPr lang="pt-BR" sz="2400" b="1" dirty="0"/>
              <a:t>, enchentes, mobilidade e precárias condições sanitárias. </a:t>
            </a:r>
            <a:endParaRPr lang="pt-BR" sz="2400" b="1" dirty="0" smtClean="0"/>
          </a:p>
          <a:p>
            <a:r>
              <a:rPr lang="pt-BR" sz="2400" b="1" dirty="0"/>
              <a:t>A rápida urbanização da sociedade </a:t>
            </a:r>
            <a:r>
              <a:rPr lang="pt-BR" sz="2400" b="1" dirty="0" smtClean="0"/>
              <a:t>brasileira, </a:t>
            </a:r>
            <a:r>
              <a:rPr lang="pt-BR" sz="2400" b="1" dirty="0"/>
              <a:t>não foi acompanhada de adequadas políticas de moradias. </a:t>
            </a:r>
            <a:endParaRPr lang="pt-BR" sz="2400" b="1" dirty="0" smtClean="0"/>
          </a:p>
          <a:p>
            <a:r>
              <a:rPr lang="pt-BR" sz="2400" b="1" dirty="0" smtClean="0"/>
              <a:t>A </a:t>
            </a:r>
            <a:r>
              <a:rPr lang="pt-BR" sz="2400" b="1" dirty="0"/>
              <a:t>favelização retrata desigualdades </a:t>
            </a:r>
            <a:r>
              <a:rPr lang="pt-BR" sz="2400" b="1" dirty="0" err="1"/>
              <a:t>socioespaciais</a:t>
            </a:r>
            <a:r>
              <a:rPr lang="pt-BR" sz="2400" b="1" dirty="0"/>
              <a:t>. </a:t>
            </a:r>
            <a:endParaRPr lang="pt-BR" sz="2400" b="1" dirty="0" smtClean="0"/>
          </a:p>
        </p:txBody>
      </p:sp>
      <p:sp>
        <p:nvSpPr>
          <p:cNvPr id="5" name="Retângulo 4"/>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3346354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656271"/>
            <a:ext cx="8915400" cy="5055079"/>
          </a:xfrm>
        </p:spPr>
        <p:txBody>
          <a:bodyPr>
            <a:noAutofit/>
          </a:bodyPr>
          <a:lstStyle/>
          <a:p>
            <a:r>
              <a:rPr lang="pt-BR" sz="2400" b="1" dirty="0">
                <a:solidFill>
                  <a:schemeClr val="accent4">
                    <a:lumMod val="75000"/>
                  </a:schemeClr>
                </a:solidFill>
              </a:rPr>
              <a:t>Objetivo geral</a:t>
            </a:r>
            <a:endParaRPr lang="pt-BR" sz="2400" dirty="0">
              <a:solidFill>
                <a:schemeClr val="accent4">
                  <a:lumMod val="75000"/>
                </a:schemeClr>
              </a:solidFill>
            </a:endParaRPr>
          </a:p>
          <a:p>
            <a:r>
              <a:rPr lang="pt-BR" sz="2400" b="1" dirty="0"/>
              <a:t>Aprofundar, à luz do Evangelho, o diálogo e a colaboração entre a Igreja e a sociedade, propostos pelo Concílio Ecumênico Vaticano II, como serviço ao povo brasileiro, para a edificação do Reino de Deus.</a:t>
            </a:r>
          </a:p>
          <a:p>
            <a:r>
              <a:rPr lang="pt-BR" sz="2400" b="1" dirty="0">
                <a:solidFill>
                  <a:schemeClr val="accent4">
                    <a:lumMod val="75000"/>
                  </a:schemeClr>
                </a:solidFill>
              </a:rPr>
              <a:t>Objetivos específicos</a:t>
            </a:r>
            <a:endParaRPr lang="pt-BR" sz="2400" dirty="0">
              <a:solidFill>
                <a:schemeClr val="accent4">
                  <a:lumMod val="75000"/>
                </a:schemeClr>
              </a:solidFill>
            </a:endParaRPr>
          </a:p>
          <a:p>
            <a:pPr lvl="0"/>
            <a:r>
              <a:rPr lang="pt-BR" sz="2400" b="1" dirty="0" smtClean="0"/>
              <a:t>1. Fazer </a:t>
            </a:r>
            <a:r>
              <a:rPr lang="pt-BR" sz="2400" b="1" dirty="0"/>
              <a:t>memória do caminho percorrido pela Igreja com a sociedade, identificar e compreender os principais desafios da situação atual.</a:t>
            </a:r>
          </a:p>
          <a:p>
            <a:pPr lvl="0"/>
            <a:r>
              <a:rPr lang="pt-BR" sz="2400" b="1" dirty="0" smtClean="0"/>
              <a:t>2. Apresentar </a:t>
            </a:r>
            <a:r>
              <a:rPr lang="pt-BR" sz="2400" b="1" dirty="0"/>
              <a:t>os valores espirituais do Reino de Deus e da doutrina Social da Igreja, como elementos autenticamente </a:t>
            </a:r>
            <a:r>
              <a:rPr lang="pt-BR" sz="2400" b="1" dirty="0" err="1"/>
              <a:t>humanizantes</a:t>
            </a:r>
            <a:r>
              <a:rPr lang="pt-BR" sz="2400" b="1" dirty="0" smtClean="0"/>
              <a:t>.</a:t>
            </a:r>
            <a:endParaRPr lang="pt-BR" sz="2400" b="1" dirty="0"/>
          </a:p>
        </p:txBody>
      </p:sp>
      <p:sp>
        <p:nvSpPr>
          <p:cNvPr id="4" name="Retângulo 3"/>
          <p:cNvSpPr/>
          <p:nvPr/>
        </p:nvSpPr>
        <p:spPr>
          <a:xfrm>
            <a:off x="2589212" y="69011"/>
            <a:ext cx="8547490" cy="9316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smtClean="0"/>
              <a:t>CF 2015 - OBJETIVOS</a:t>
            </a:r>
            <a:endParaRPr lang="pt-BR" sz="3200" b="1" dirty="0"/>
          </a:p>
        </p:txBody>
      </p:sp>
    </p:spTree>
    <p:extLst>
      <p:ext uri="{BB962C8B-B14F-4D97-AF65-F5344CB8AC3E}">
        <p14:creationId xmlns:p14="http://schemas.microsoft.com/office/powerpoint/2010/main" val="32311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97147"/>
            <a:ext cx="8915400" cy="5960853"/>
          </a:xfrm>
        </p:spPr>
        <p:txBody>
          <a:bodyPr>
            <a:normAutofit lnSpcReduction="10000"/>
          </a:bodyPr>
          <a:lstStyle/>
          <a:p>
            <a:r>
              <a:rPr lang="pt-BR" sz="2300" b="1" dirty="0"/>
              <a:t>O </a:t>
            </a:r>
            <a:r>
              <a:rPr lang="pt-BR" sz="2300" b="1" u="sng" dirty="0">
                <a:effectLst>
                  <a:outerShdw blurRad="38100" dist="38100" dir="2700000" algn="tl">
                    <a:srgbClr val="000000">
                      <a:alpha val="43137"/>
                    </a:srgbClr>
                  </a:outerShdw>
                </a:effectLst>
              </a:rPr>
              <a:t>transporte público </a:t>
            </a:r>
            <a:r>
              <a:rPr lang="pt-BR" sz="2300" b="1" dirty="0"/>
              <a:t>não </a:t>
            </a:r>
            <a:r>
              <a:rPr lang="pt-BR" sz="2300" b="1" dirty="0" smtClean="0"/>
              <a:t>atende as </a:t>
            </a:r>
            <a:r>
              <a:rPr lang="pt-BR" sz="2300" b="1" dirty="0"/>
              <a:t>necessidades de deslocamento das pessoas, é considerado ruim e ineficiente, provoca longas esperas, tem veículos sempre lotados e serviço caro</a:t>
            </a:r>
            <a:r>
              <a:rPr lang="pt-BR" sz="2300" b="1" dirty="0" smtClean="0"/>
              <a:t>.</a:t>
            </a:r>
          </a:p>
          <a:p>
            <a:r>
              <a:rPr lang="pt-BR" sz="2300" b="1" dirty="0" smtClean="0"/>
              <a:t>Mais </a:t>
            </a:r>
            <a:r>
              <a:rPr lang="pt-BR" sz="2300" b="1" dirty="0"/>
              <a:t>de 50% dos domicílios no Brasil não têm </a:t>
            </a:r>
            <a:r>
              <a:rPr lang="pt-BR" sz="2300" b="1" u="sng" dirty="0">
                <a:effectLst>
                  <a:outerShdw blurRad="38100" dist="38100" dir="2700000" algn="tl">
                    <a:srgbClr val="000000">
                      <a:alpha val="43137"/>
                    </a:srgbClr>
                  </a:outerShdw>
                </a:effectLst>
              </a:rPr>
              <a:t>coleta de esgoto</a:t>
            </a:r>
            <a:r>
              <a:rPr lang="pt-BR" sz="2300" b="1" dirty="0"/>
              <a:t> e, </a:t>
            </a:r>
            <a:endParaRPr lang="pt-BR" sz="2300" b="1" dirty="0" smtClean="0"/>
          </a:p>
          <a:p>
            <a:r>
              <a:rPr lang="pt-BR" sz="2300" b="1" dirty="0" smtClean="0"/>
              <a:t>do </a:t>
            </a:r>
            <a:r>
              <a:rPr lang="pt-BR" sz="2300" b="1" dirty="0"/>
              <a:t>coletado, menos de 40% recebem algum tratamento. </a:t>
            </a:r>
            <a:endParaRPr lang="pt-BR" sz="2300" b="1" dirty="0" smtClean="0"/>
          </a:p>
          <a:p>
            <a:r>
              <a:rPr lang="pt-BR" sz="2300" b="1" dirty="0" smtClean="0"/>
              <a:t>Para </a:t>
            </a:r>
            <a:r>
              <a:rPr lang="pt-BR" sz="2300" b="1" dirty="0"/>
              <a:t>suprir o </a:t>
            </a:r>
            <a:r>
              <a:rPr lang="pt-BR" sz="2300" b="1" u="sng" dirty="0">
                <a:effectLst>
                  <a:outerShdw blurRad="38100" dist="38100" dir="2700000" algn="tl">
                    <a:srgbClr val="000000">
                      <a:alpha val="43137"/>
                    </a:srgbClr>
                  </a:outerShdw>
                </a:effectLst>
              </a:rPr>
              <a:t>déficit de saneamento básico</a:t>
            </a:r>
            <a:r>
              <a:rPr lang="pt-BR" sz="2300" b="1" dirty="0"/>
              <a:t>, seriam necessários investimentos da ordem de R$ 12 bilhões por ano, durante 20 anos </a:t>
            </a:r>
            <a:r>
              <a:rPr lang="pt-BR" sz="2300" b="1" dirty="0" smtClean="0"/>
              <a:t>consecutivos. </a:t>
            </a:r>
          </a:p>
          <a:p>
            <a:r>
              <a:rPr lang="pt-BR" sz="2300" b="1" dirty="0" smtClean="0"/>
              <a:t>A </a:t>
            </a:r>
            <a:r>
              <a:rPr lang="pt-BR" sz="2300" b="1" dirty="0">
                <a:effectLst>
                  <a:outerShdw blurRad="38100" dist="38100" dir="2700000" algn="tl">
                    <a:srgbClr val="000000">
                      <a:alpha val="43137"/>
                    </a:srgbClr>
                  </a:outerShdw>
                </a:effectLst>
              </a:rPr>
              <a:t>urbanização</a:t>
            </a:r>
            <a:r>
              <a:rPr lang="pt-BR" sz="2300" b="1" dirty="0"/>
              <a:t> provocou no Brasil um aumento na </a:t>
            </a:r>
            <a:r>
              <a:rPr lang="pt-BR" sz="2300" b="1" u="sng" dirty="0">
                <a:effectLst>
                  <a:outerShdw blurRad="38100" dist="38100" dir="2700000" algn="tl">
                    <a:srgbClr val="000000">
                      <a:alpha val="43137"/>
                    </a:srgbClr>
                  </a:outerShdw>
                </a:effectLst>
              </a:rPr>
              <a:t>produção de lixo</a:t>
            </a:r>
            <a:r>
              <a:rPr lang="pt-BR" sz="2300" b="1" dirty="0">
                <a:effectLst>
                  <a:outerShdw blurRad="38100" dist="38100" dir="2700000" algn="tl">
                    <a:srgbClr val="000000">
                      <a:alpha val="43137"/>
                    </a:srgbClr>
                  </a:outerShdw>
                </a:effectLst>
              </a:rPr>
              <a:t> </a:t>
            </a:r>
            <a:r>
              <a:rPr lang="pt-BR" sz="2300" b="1" dirty="0"/>
              <a:t>de 213 mil toneladas por dia, em 2007, para 273 mil toneladas, em 2013. </a:t>
            </a:r>
            <a:endParaRPr lang="pt-BR" sz="2300" b="1" dirty="0" smtClean="0"/>
          </a:p>
          <a:p>
            <a:r>
              <a:rPr lang="pt-BR" sz="2300" b="1" dirty="0" smtClean="0"/>
              <a:t>A </a:t>
            </a:r>
            <a:r>
              <a:rPr lang="pt-BR" sz="2300" b="1" dirty="0"/>
              <a:t>falta de um destino adequado a estes resíduos é fonte de diversos </a:t>
            </a:r>
            <a:r>
              <a:rPr lang="pt-BR" sz="2300" b="1" u="sng" dirty="0"/>
              <a:t>problemas sanitários e ambientais</a:t>
            </a:r>
            <a:r>
              <a:rPr lang="pt-BR" sz="2300" b="1" dirty="0"/>
              <a:t>. </a:t>
            </a:r>
          </a:p>
        </p:txBody>
      </p:sp>
      <p:sp>
        <p:nvSpPr>
          <p:cNvPr id="5" name="Retângulo 4"/>
          <p:cNvSpPr/>
          <p:nvPr/>
        </p:nvSpPr>
        <p:spPr>
          <a:xfrm>
            <a:off x="2769079" y="60386"/>
            <a:ext cx="8471140" cy="646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635567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66157"/>
            <a:ext cx="8915400" cy="5814205"/>
          </a:xfrm>
        </p:spPr>
        <p:txBody>
          <a:bodyPr>
            <a:normAutofit fontScale="85000" lnSpcReduction="20000"/>
          </a:bodyPr>
          <a:lstStyle/>
          <a:p>
            <a:r>
              <a:rPr lang="pt-BR" sz="2300" b="1" dirty="0" smtClean="0"/>
              <a:t>2.3. </a:t>
            </a:r>
            <a:r>
              <a:rPr lang="pt-BR" sz="2300" b="1" dirty="0" smtClean="0">
                <a:effectLst>
                  <a:outerShdw blurRad="38100" dist="38100" dir="2700000" algn="tl">
                    <a:srgbClr val="000000">
                      <a:alpha val="43137"/>
                    </a:srgbClr>
                  </a:outerShdw>
                </a:effectLst>
              </a:rPr>
              <a:t>Articulação: políticas públicas com objetivos econômicos e sociais</a:t>
            </a:r>
          </a:p>
          <a:p>
            <a:r>
              <a:rPr lang="pt-BR" sz="2300" b="1" dirty="0" smtClean="0"/>
              <a:t>No início do século XXI, houve uma melhor articulação das políticas públicas com objetivos econômicos e sociais, na tentativa de </a:t>
            </a:r>
            <a:r>
              <a:rPr lang="pt-BR" sz="2300" b="1" u="sng" dirty="0" smtClean="0"/>
              <a:t>romper com modelos de crescimento não inclusivos</a:t>
            </a:r>
            <a:r>
              <a:rPr lang="pt-BR" sz="2300" b="1" dirty="0" smtClean="0"/>
              <a:t>. </a:t>
            </a:r>
          </a:p>
          <a:p>
            <a:r>
              <a:rPr lang="pt-BR" sz="2300" b="1" dirty="0" smtClean="0"/>
              <a:t>Uma série de políticas sociais foi implantada com o intuito de reduzir o contingente dos miseráveis e trouxe avanços sobretudo em </a:t>
            </a:r>
            <a:r>
              <a:rPr lang="pt-BR" sz="2300" b="1" u="sng" dirty="0" smtClean="0"/>
              <a:t>índices de alimentação e saúde</a:t>
            </a:r>
            <a:r>
              <a:rPr lang="pt-BR" sz="2300" b="1" dirty="0" smtClean="0"/>
              <a:t>. </a:t>
            </a:r>
          </a:p>
          <a:p>
            <a:r>
              <a:rPr lang="pt-BR" sz="2300" b="1" dirty="0" smtClean="0"/>
              <a:t>O bolsa família talvez seja o programa mais conhecido e debatido entre estes esforços. </a:t>
            </a:r>
            <a:r>
              <a:rPr lang="pt-BR" sz="2300" b="1" u="sng" dirty="0" smtClean="0"/>
              <a:t>Com 0,5% do PIB</a:t>
            </a:r>
            <a:r>
              <a:rPr lang="pt-BR" sz="2300" b="1" dirty="0" smtClean="0"/>
              <a:t>, o programa atende 14 milhões de famílias e atinge 1/4 da população. </a:t>
            </a:r>
          </a:p>
          <a:p>
            <a:r>
              <a:rPr lang="pt-BR" sz="2300" b="1" dirty="0" smtClean="0"/>
              <a:t>Após dez anos, o programa contribuiu para a diminuição da pobreza extrema da população </a:t>
            </a:r>
            <a:r>
              <a:rPr lang="pt-BR" sz="2300" b="1" u="sng" dirty="0" smtClean="0"/>
              <a:t>de 9,7% para 4,3%. </a:t>
            </a:r>
          </a:p>
          <a:p>
            <a:r>
              <a:rPr lang="pt-BR" sz="2300" b="1" dirty="0" smtClean="0"/>
              <a:t>Outro índice importante foi a </a:t>
            </a:r>
            <a:r>
              <a:rPr lang="pt-BR" sz="2300" b="1" u="sng" dirty="0" smtClean="0"/>
              <a:t>redução da mortalidade de crianças </a:t>
            </a:r>
            <a:r>
              <a:rPr lang="pt-BR" sz="2300" b="1" dirty="0" smtClean="0"/>
              <a:t>até cinco anos. </a:t>
            </a:r>
          </a:p>
          <a:p>
            <a:r>
              <a:rPr lang="pt-BR" sz="2300" b="1" dirty="0" smtClean="0"/>
              <a:t>O índice de mortes por mil nascidos vivos passou de 53,7, em 1990, para 17,7, em 2011</a:t>
            </a:r>
          </a:p>
          <a:p>
            <a:r>
              <a:rPr lang="pt-BR" sz="2300" b="1" dirty="0" smtClean="0"/>
              <a:t>Este programa e outros do gênero são motivo de debates na sociedade brasileira. </a:t>
            </a:r>
          </a:p>
          <a:p>
            <a:endParaRPr lang="pt-BR" dirty="0"/>
          </a:p>
        </p:txBody>
      </p:sp>
      <p:sp>
        <p:nvSpPr>
          <p:cNvPr id="5" name="Retângulo 4"/>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4046492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97146"/>
            <a:ext cx="8915400" cy="5960853"/>
          </a:xfrm>
        </p:spPr>
        <p:txBody>
          <a:bodyPr>
            <a:normAutofit lnSpcReduction="10000"/>
          </a:bodyPr>
          <a:lstStyle/>
          <a:p>
            <a:r>
              <a:rPr lang="pt-BR" sz="2200" b="1" dirty="0"/>
              <a:t>2.4. </a:t>
            </a:r>
            <a:r>
              <a:rPr lang="pt-BR" sz="2200" b="1" dirty="0">
                <a:effectLst>
                  <a:outerShdw blurRad="38100" dist="38100" dir="2700000" algn="tl">
                    <a:srgbClr val="000000">
                      <a:alpha val="43137"/>
                    </a:srgbClr>
                  </a:outerShdw>
                </a:effectLst>
              </a:rPr>
              <a:t>Economia: estabilidade e avanço da classe média</a:t>
            </a:r>
          </a:p>
          <a:p>
            <a:r>
              <a:rPr lang="pt-BR" sz="2200" b="1" dirty="0"/>
              <a:t>A </a:t>
            </a:r>
            <a:r>
              <a:rPr lang="pt-BR" sz="2200" b="1" u="sng" dirty="0"/>
              <a:t>economia brasileira</a:t>
            </a:r>
            <a:r>
              <a:rPr lang="pt-BR" sz="2200" b="1" dirty="0"/>
              <a:t> é a maior da América Latina e do hemisfério Sul, sendo a oitava do mundo. </a:t>
            </a:r>
            <a:endParaRPr lang="pt-BR" sz="2200" b="1" dirty="0" smtClean="0"/>
          </a:p>
          <a:p>
            <a:r>
              <a:rPr lang="pt-BR" sz="2200" b="1" dirty="0" smtClean="0"/>
              <a:t>Em </a:t>
            </a:r>
            <a:r>
              <a:rPr lang="pt-BR" sz="2200" b="1" dirty="0"/>
              <a:t>2013, o Produto Interno Bruto (PIB) do país foi de R$ 4,49 trilhões, e a renda </a:t>
            </a:r>
            <a:r>
              <a:rPr lang="pt-BR" sz="2200" b="1" i="1" dirty="0"/>
              <a:t>per capita </a:t>
            </a:r>
            <a:r>
              <a:rPr lang="pt-BR" sz="2200" b="1" dirty="0"/>
              <a:t>dos brasileiros foi de R$ </a:t>
            </a:r>
            <a:r>
              <a:rPr lang="pt-BR" sz="2200" b="1" dirty="0" smtClean="0"/>
              <a:t>24.065,00.</a:t>
            </a:r>
          </a:p>
          <a:p>
            <a:r>
              <a:rPr lang="pt-BR" sz="2200" b="1" dirty="0"/>
              <a:t>As duas décadas de </a:t>
            </a:r>
            <a:r>
              <a:rPr lang="pt-BR" sz="2200" b="1" u="sng" dirty="0"/>
              <a:t>estabilidade econômica </a:t>
            </a:r>
            <a:r>
              <a:rPr lang="pt-BR" sz="2200" b="1" dirty="0"/>
              <a:t>proporcionaram a geração de mais empregos e o aumento da renda, </a:t>
            </a:r>
            <a:r>
              <a:rPr lang="pt-BR" sz="2200" b="1" u="sng" dirty="0"/>
              <a:t>inflando a classe média</a:t>
            </a:r>
            <a:r>
              <a:rPr lang="pt-BR" sz="2200" b="1" dirty="0"/>
              <a:t>, hoje estimada em mais de100 milhões de pessoas. </a:t>
            </a:r>
            <a:endParaRPr lang="pt-BR" sz="2200" b="1" dirty="0" smtClean="0"/>
          </a:p>
          <a:p>
            <a:r>
              <a:rPr lang="pt-BR" sz="2200" b="1" dirty="0" smtClean="0"/>
              <a:t>A </a:t>
            </a:r>
            <a:r>
              <a:rPr lang="pt-BR" sz="2200" b="1" dirty="0"/>
              <a:t>ascensão social inédita desse grupo de pessoas </a:t>
            </a:r>
            <a:r>
              <a:rPr lang="pt-BR" sz="2200" b="1" u="sng" dirty="0"/>
              <a:t>alavanca o consumo</a:t>
            </a:r>
            <a:r>
              <a:rPr lang="pt-BR" sz="2200" b="1" dirty="0"/>
              <a:t> com a movimentação de 56% do crédito disponível na economia</a:t>
            </a:r>
            <a:r>
              <a:rPr lang="pt-BR" sz="2200" b="1" dirty="0" smtClean="0"/>
              <a:t>.</a:t>
            </a:r>
          </a:p>
          <a:p>
            <a:r>
              <a:rPr lang="pt-BR" sz="2200" b="1" dirty="0"/>
              <a:t>Atualmente, ela </a:t>
            </a:r>
            <a:r>
              <a:rPr lang="pt-BR" sz="2200" b="1" u="sng" dirty="0"/>
              <a:t>encontra-se endividada</a:t>
            </a:r>
            <a:r>
              <a:rPr lang="pt-BR" sz="2200" b="1" dirty="0"/>
              <a:t>, com pessoas atônitas e angustiadas, num contexto de crédito caro e baixa poupança, dada a desaceleração econômica do país, verificada a partir de 2011.</a:t>
            </a:r>
          </a:p>
          <a:p>
            <a:endParaRPr lang="pt-BR" dirty="0"/>
          </a:p>
        </p:txBody>
      </p:sp>
      <p:sp>
        <p:nvSpPr>
          <p:cNvPr id="5" name="Retângulo 4"/>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13057147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1"/>
            <a:ext cx="8915400" cy="6055743"/>
          </a:xfrm>
        </p:spPr>
        <p:txBody>
          <a:bodyPr>
            <a:normAutofit/>
          </a:bodyPr>
          <a:lstStyle/>
          <a:p>
            <a:r>
              <a:rPr lang="pt-BR" sz="1900" b="1" dirty="0"/>
              <a:t>2.5. </a:t>
            </a:r>
            <a:r>
              <a:rPr lang="pt-BR" sz="1900" b="1" dirty="0">
                <a:effectLst>
                  <a:outerShdw blurRad="38100" dist="38100" dir="2700000" algn="tl">
                    <a:srgbClr val="000000">
                      <a:alpha val="43137"/>
                    </a:srgbClr>
                  </a:outerShdw>
                </a:effectLst>
              </a:rPr>
              <a:t>As minorias na sociedade brasileira</a:t>
            </a:r>
          </a:p>
          <a:p>
            <a:r>
              <a:rPr lang="pt-BR" sz="1900" b="1" dirty="0"/>
              <a:t>Parte das dificuldades enfrentadas por vários grupos étnicos e culturais minoritários na sociedade está diretamente relacionada à </a:t>
            </a:r>
            <a:r>
              <a:rPr lang="pt-BR" sz="1900" b="1" u="sng" dirty="0"/>
              <a:t>dimensão econômica da pobreza. </a:t>
            </a:r>
            <a:endParaRPr lang="pt-BR" sz="1900" b="1" u="sng" dirty="0" smtClean="0"/>
          </a:p>
          <a:p>
            <a:r>
              <a:rPr lang="pt-BR" sz="1900" b="1" u="sng" dirty="0" smtClean="0"/>
              <a:t>Merecem </a:t>
            </a:r>
            <a:r>
              <a:rPr lang="pt-BR" sz="1900" b="1" u="sng" dirty="0"/>
              <a:t>atenção</a:t>
            </a:r>
            <a:r>
              <a:rPr lang="pt-BR" sz="1900" b="1" dirty="0"/>
              <a:t>, segundo a peculiaridade de cada uma das situações vividas, os grupos étnicos ou culturais: indígenas, quilombolas, pescadores, comunidades tradicionais e povos nômades. </a:t>
            </a:r>
            <a:endParaRPr lang="pt-BR" sz="1900" b="1" dirty="0" smtClean="0"/>
          </a:p>
          <a:p>
            <a:r>
              <a:rPr lang="pt-BR" sz="1900" b="1" dirty="0"/>
              <a:t>Outros grupos sociais também requerem devida atenção e cuidado, como o dos dependentes químicos e dos portadores de necessidades especiais. O </a:t>
            </a:r>
            <a:r>
              <a:rPr lang="pt-BR" sz="1900" b="1" u="sng" dirty="0"/>
              <a:t>fenômeno da migração </a:t>
            </a:r>
            <a:r>
              <a:rPr lang="pt-BR" sz="1900" b="1" dirty="0"/>
              <a:t>tem aumentado no país; estas pessoas que aqui buscam melhores condições de vida carecem de acolhida e amparo para se instalarem com </a:t>
            </a:r>
            <a:r>
              <a:rPr lang="pt-BR" sz="1900" b="1" dirty="0" smtClean="0"/>
              <a:t>dignidade.</a:t>
            </a:r>
            <a:endParaRPr lang="pt-BR" sz="1900" b="1" dirty="0"/>
          </a:p>
          <a:p>
            <a:r>
              <a:rPr lang="pt-BR" sz="1900" b="1" dirty="0"/>
              <a:t>Os pobres e excluídos têm rosto, têm uma corporeidade, trajetória de vida e esperanças. São indivíduos e são grupos sociais. </a:t>
            </a:r>
            <a:endParaRPr lang="pt-BR" sz="1900" b="1" dirty="0" smtClean="0"/>
          </a:p>
          <a:p>
            <a:r>
              <a:rPr lang="pt-BR" sz="1900" b="1" dirty="0" smtClean="0"/>
              <a:t>A </a:t>
            </a:r>
            <a:r>
              <a:rPr lang="pt-BR" sz="1900" b="1" u="sng" dirty="0"/>
              <a:t>sociedade brasileira</a:t>
            </a:r>
            <a:r>
              <a:rPr lang="pt-BR" sz="1900" b="1" dirty="0"/>
              <a:t>, ao apresentar avanços na retirada de pessoas da miséria e da fome, e ao oferecer melhores condições de vida à população em geral, </a:t>
            </a:r>
            <a:r>
              <a:rPr lang="pt-BR" sz="1900" b="1" u="sng" dirty="0"/>
              <a:t>não pode relegar ao esquecimento as minorias e suas demandas.</a:t>
            </a:r>
          </a:p>
        </p:txBody>
      </p:sp>
      <p:sp>
        <p:nvSpPr>
          <p:cNvPr id="5" name="Retângulo 4"/>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1877356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2"/>
            <a:ext cx="8915400" cy="6176513"/>
          </a:xfrm>
        </p:spPr>
        <p:txBody>
          <a:bodyPr>
            <a:noAutofit/>
          </a:bodyPr>
          <a:lstStyle/>
          <a:p>
            <a:r>
              <a:rPr lang="pt-BR" sz="2000" b="1" dirty="0"/>
              <a:t>2.6. </a:t>
            </a:r>
            <a:r>
              <a:rPr lang="pt-BR" sz="2000" b="1" dirty="0">
                <a:effectLst>
                  <a:outerShdw blurRad="38100" dist="38100" dir="2700000" algn="tl">
                    <a:srgbClr val="000000">
                      <a:alpha val="43137"/>
                    </a:srgbClr>
                  </a:outerShdw>
                </a:effectLst>
              </a:rPr>
              <a:t>A violência na sociedade brasileira</a:t>
            </a:r>
          </a:p>
          <a:p>
            <a:r>
              <a:rPr lang="pt-BR" sz="1950" b="1" dirty="0"/>
              <a:t>A violência não para de crescer, sob todas as formas e em todos os estratos da sociedade. </a:t>
            </a:r>
            <a:endParaRPr lang="pt-BR" sz="1950" b="1" dirty="0" smtClean="0"/>
          </a:p>
          <a:p>
            <a:r>
              <a:rPr lang="pt-BR" sz="1950" b="1" dirty="0" smtClean="0"/>
              <a:t>O </a:t>
            </a:r>
            <a:r>
              <a:rPr lang="pt-BR" sz="1950" b="1" dirty="0"/>
              <a:t>país apresenta uma </a:t>
            </a:r>
            <a:r>
              <a:rPr lang="pt-BR" sz="1950" b="1" u="sng" dirty="0"/>
              <a:t>taxa de 20,4 homicídios por 100 mil habitantes</a:t>
            </a:r>
            <a:r>
              <a:rPr lang="pt-BR" sz="1950" b="1" dirty="0"/>
              <a:t>, a oitava pior marca entre 100 nações com estatísticas confiáveis sobre o tema. </a:t>
            </a:r>
            <a:endParaRPr lang="pt-BR" sz="1950" b="1" dirty="0" smtClean="0"/>
          </a:p>
          <a:p>
            <a:r>
              <a:rPr lang="pt-BR" sz="1950" b="1" u="sng" dirty="0" smtClean="0"/>
              <a:t>As </a:t>
            </a:r>
            <a:r>
              <a:rPr lang="pt-BR" sz="1950" b="1" u="sng" dirty="0"/>
              <a:t>mais altas taxas de homicídios </a:t>
            </a:r>
            <a:r>
              <a:rPr lang="pt-BR" sz="1950" b="1" dirty="0"/>
              <a:t>estão em Alagoas (55,3), Espírito Santo (39,4), Pará (34,6), Bahia (34,4) e Paraíba (32,8), com maior incidência nas periferias urbanas e em cidades com rápido crescimento. </a:t>
            </a:r>
          </a:p>
          <a:p>
            <a:r>
              <a:rPr lang="pt-BR" sz="1950" b="1" dirty="0"/>
              <a:t>As mortes violentas, antes concentradas em grandes centros urbanos, se espalharam pelo país. São </a:t>
            </a:r>
            <a:r>
              <a:rPr lang="pt-BR" sz="1950" b="1" u="sng" dirty="0"/>
              <a:t>50 mil mortes violentas por ano</a:t>
            </a:r>
            <a:r>
              <a:rPr lang="pt-BR" sz="1950" b="1" dirty="0"/>
              <a:t>. </a:t>
            </a:r>
            <a:endParaRPr lang="pt-BR" sz="1950" b="1" dirty="0" smtClean="0"/>
          </a:p>
          <a:p>
            <a:r>
              <a:rPr lang="pt-BR" sz="1950" b="1" dirty="0" smtClean="0"/>
              <a:t>O </a:t>
            </a:r>
            <a:r>
              <a:rPr lang="pt-BR" sz="1950" b="1" u="sng" dirty="0"/>
              <a:t>comércio de drogas </a:t>
            </a:r>
            <a:r>
              <a:rPr lang="pt-BR" sz="1950" b="1" dirty="0"/>
              <a:t>e a </a:t>
            </a:r>
            <a:r>
              <a:rPr lang="pt-BR" sz="1950" b="1" dirty="0" err="1"/>
              <a:t>drogadição</a:t>
            </a:r>
            <a:r>
              <a:rPr lang="pt-BR" sz="1950" b="1" dirty="0"/>
              <a:t> estão entre as principais causas do vertiginoso aumento da violência e da criminalidade. </a:t>
            </a:r>
            <a:endParaRPr lang="pt-BR" sz="1950" b="1" dirty="0" smtClean="0"/>
          </a:p>
          <a:p>
            <a:r>
              <a:rPr lang="pt-BR" sz="1950" b="1" dirty="0" smtClean="0"/>
              <a:t>O </a:t>
            </a:r>
            <a:r>
              <a:rPr lang="pt-BR" sz="1950" b="1" dirty="0"/>
              <a:t>país é o maior consumidor mundial de drogas como o crack, e o segundo de cocaína. O consumo devastador de drogas </a:t>
            </a:r>
            <a:r>
              <a:rPr lang="pt-BR" sz="1950" b="1" u="sng" dirty="0"/>
              <a:t>chegou a cidades do interior. </a:t>
            </a:r>
            <a:endParaRPr lang="pt-BR" sz="1950" b="1" u="sng" dirty="0" smtClean="0"/>
          </a:p>
        </p:txBody>
      </p:sp>
      <p:sp>
        <p:nvSpPr>
          <p:cNvPr id="4" name="Retângulo 3"/>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20444805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121434"/>
            <a:ext cx="8915400" cy="5549189"/>
          </a:xfrm>
        </p:spPr>
        <p:txBody>
          <a:bodyPr>
            <a:noAutofit/>
          </a:bodyPr>
          <a:lstStyle/>
          <a:p>
            <a:r>
              <a:rPr lang="pt-BR" sz="2000" b="1" dirty="0">
                <a:effectLst>
                  <a:outerShdw blurRad="38100" dist="38100" dir="2700000" algn="tl">
                    <a:srgbClr val="000000">
                      <a:alpha val="43137"/>
                    </a:srgbClr>
                  </a:outerShdw>
                </a:effectLst>
              </a:rPr>
              <a:t>O índice de crimes e delitos esclarecidos é baixo </a:t>
            </a:r>
            <a:r>
              <a:rPr lang="pt-BR" sz="2000" b="1" dirty="0"/>
              <a:t>e contribui para a </a:t>
            </a:r>
            <a:r>
              <a:rPr lang="pt-BR" sz="2000" b="1" u="sng" dirty="0"/>
              <a:t>sensação de impunidade na sociedade</a:t>
            </a:r>
            <a:r>
              <a:rPr lang="pt-BR" sz="2000" b="1" dirty="0"/>
              <a:t>. Mesmo assim, mais de meio milhão de brasileiros está detido no sistema carcerário. </a:t>
            </a:r>
            <a:endParaRPr lang="pt-BR" sz="2000" b="1" dirty="0" smtClean="0"/>
          </a:p>
          <a:p>
            <a:r>
              <a:rPr lang="pt-BR" sz="2000" b="1" dirty="0" smtClean="0"/>
              <a:t>A </a:t>
            </a:r>
            <a:r>
              <a:rPr lang="pt-BR" sz="2000" b="1" dirty="0"/>
              <a:t>maioria é jovem, negra e pobre, com poucas oportunidades de reintegração social. Esta situação </a:t>
            </a:r>
            <a:r>
              <a:rPr lang="pt-BR" sz="2000" b="1" u="sng" dirty="0"/>
              <a:t>provoca </a:t>
            </a:r>
            <a:r>
              <a:rPr lang="pt-BR" sz="2000" b="1" u="sng" dirty="0" smtClean="0"/>
              <a:t>debates</a:t>
            </a:r>
            <a:r>
              <a:rPr lang="pt-BR" sz="2000" b="1" u="sng" dirty="0"/>
              <a:t>,</a:t>
            </a:r>
            <a:r>
              <a:rPr lang="pt-BR" sz="2000" b="1" u="sng" dirty="0" smtClean="0"/>
              <a:t> </a:t>
            </a:r>
            <a:r>
              <a:rPr lang="pt-BR" sz="2000" b="1" u="sng" dirty="0"/>
              <a:t>s</a:t>
            </a:r>
            <a:r>
              <a:rPr lang="pt-BR" sz="2000" b="1" u="sng" dirty="0" smtClean="0"/>
              <a:t>oluções, </a:t>
            </a:r>
            <a:r>
              <a:rPr lang="pt-BR" sz="2000" b="1" u="sng" dirty="0"/>
              <a:t>algumas duras,</a:t>
            </a:r>
            <a:r>
              <a:rPr lang="pt-BR" sz="2000" b="1" dirty="0"/>
              <a:t> como a diminuição da maioridade penal e até a pena de morte. </a:t>
            </a:r>
          </a:p>
          <a:p>
            <a:r>
              <a:rPr lang="pt-BR" sz="2000" b="1" dirty="0"/>
              <a:t>O </a:t>
            </a:r>
            <a:r>
              <a:rPr lang="pt-BR" sz="2000" b="1" u="sng" dirty="0">
                <a:effectLst>
                  <a:outerShdw blurRad="38100" dist="38100" dir="2700000" algn="tl">
                    <a:srgbClr val="000000">
                      <a:alpha val="43137"/>
                    </a:srgbClr>
                  </a:outerShdw>
                </a:effectLst>
              </a:rPr>
              <a:t>envolvimento dos jovens </a:t>
            </a:r>
            <a:r>
              <a:rPr lang="pt-BR" sz="2000" b="1" dirty="0"/>
              <a:t>na </a:t>
            </a:r>
            <a:r>
              <a:rPr lang="pt-BR" sz="2000" b="1" dirty="0" err="1"/>
              <a:t>drogadição</a:t>
            </a:r>
            <a:r>
              <a:rPr lang="pt-BR" sz="2000" b="1" dirty="0"/>
              <a:t> e no tráfico, com a alta taxa de assassinatos que os atinge, </a:t>
            </a:r>
            <a:r>
              <a:rPr lang="pt-BR" sz="2000" b="1" u="sng" dirty="0"/>
              <a:t>um autêntico extermínio</a:t>
            </a:r>
            <a:r>
              <a:rPr lang="pt-BR" sz="2000" b="1" dirty="0"/>
              <a:t>, em que pese a crescente inclusão, parece ilustrar o peso do materialismo e do consumismo associados à busca da ascensão social, à complexidade desse desafio, às limitações das políticas públicas distantes de valores éticos e morais.</a:t>
            </a:r>
          </a:p>
          <a:p>
            <a:r>
              <a:rPr lang="pt-BR" sz="2000" b="1" dirty="0"/>
              <a:t>As mortes não naturais e violentas de jovens – como acidentes, homicídios ou suicídio. Segundo dados de 2013, esta taxa apresentou crescimento de 207,9%, a de homicídio cresceu 326,1%. </a:t>
            </a:r>
          </a:p>
        </p:txBody>
      </p:sp>
      <p:sp>
        <p:nvSpPr>
          <p:cNvPr id="5" name="Retângulo 4"/>
          <p:cNvSpPr/>
          <p:nvPr/>
        </p:nvSpPr>
        <p:spPr>
          <a:xfrm>
            <a:off x="2794959" y="0"/>
            <a:ext cx="8419382" cy="94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effectLst>
                  <a:outerShdw blurRad="38100" dist="38100" dir="2700000" algn="tl">
                    <a:srgbClr val="000000">
                      <a:alpha val="43137"/>
                    </a:srgbClr>
                  </a:outerShdw>
                </a:effectLst>
              </a:rPr>
              <a:t>O SERVIÇO DA IGREJA À SOCIEDADE BRASILEIRA</a:t>
            </a:r>
            <a:endParaRPr lang="pt-BR" sz="2400" b="1" dirty="0"/>
          </a:p>
        </p:txBody>
      </p:sp>
    </p:spTree>
    <p:extLst>
      <p:ext uri="{BB962C8B-B14F-4D97-AF65-F5344CB8AC3E}">
        <p14:creationId xmlns:p14="http://schemas.microsoft.com/office/powerpoint/2010/main" val="8136951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154243"/>
            <a:ext cx="8915400" cy="5516380"/>
          </a:xfrm>
        </p:spPr>
        <p:txBody>
          <a:bodyPr>
            <a:normAutofit/>
          </a:bodyPr>
          <a:lstStyle/>
          <a:p>
            <a:r>
              <a:rPr lang="pt-BR" b="1" dirty="0"/>
              <a:t>3 – </a:t>
            </a:r>
            <a:r>
              <a:rPr lang="pt-BR" b="1" dirty="0">
                <a:effectLst>
                  <a:outerShdw blurRad="38100" dist="38100" dir="2700000" algn="tl">
                    <a:srgbClr val="000000">
                      <a:alpha val="43137"/>
                    </a:srgbClr>
                  </a:outerShdw>
                </a:effectLst>
              </a:rPr>
              <a:t>O SERVIÇO DA IGREJA À SOCIEDADE BRASILEIRA</a:t>
            </a:r>
          </a:p>
          <a:p>
            <a:r>
              <a:rPr lang="pt-BR" b="1" dirty="0"/>
              <a:t>3.1. O serviço das comunidades católicas na sociedade</a:t>
            </a:r>
          </a:p>
          <a:p>
            <a:r>
              <a:rPr lang="pt-BR" b="1" dirty="0"/>
              <a:t>A Igreja Católica tem como missão o serviço à sociedade em favor do bem integral da pessoa humana. </a:t>
            </a:r>
            <a:endParaRPr lang="pt-BR" b="1" dirty="0" smtClean="0"/>
          </a:p>
          <a:p>
            <a:r>
              <a:rPr lang="pt-BR" b="1" dirty="0" smtClean="0"/>
              <a:t>A </a:t>
            </a:r>
            <a:r>
              <a:rPr lang="pt-BR" b="1" dirty="0"/>
              <a:t>mensagem do Evangelho exige dos cristãos o direito e o dever de participar da vida da sociedade. </a:t>
            </a:r>
            <a:endParaRPr lang="pt-BR" b="1" dirty="0" smtClean="0"/>
          </a:p>
          <a:p>
            <a:r>
              <a:rPr lang="pt-BR" b="1" dirty="0" smtClean="0"/>
              <a:t>Daí </a:t>
            </a:r>
            <a:r>
              <a:rPr lang="pt-BR" b="1" dirty="0"/>
              <a:t>a importância do diálogo cooperativo fraterno e enriquecedor com a realidade social e as instâncias representativas da ordem social</a:t>
            </a:r>
            <a:r>
              <a:rPr lang="pt-BR" b="1" dirty="0" smtClean="0"/>
              <a:t>.</a:t>
            </a:r>
          </a:p>
          <a:p>
            <a:r>
              <a:rPr lang="pt-BR" b="1" dirty="0"/>
              <a:t>O modo pelo qual a Igreja dialoga de maneira contundente com a sociedade em geral </a:t>
            </a:r>
            <a:endParaRPr lang="pt-BR" b="1" dirty="0" smtClean="0"/>
          </a:p>
          <a:p>
            <a:r>
              <a:rPr lang="pt-BR" b="1" dirty="0" smtClean="0"/>
              <a:t>é </a:t>
            </a:r>
            <a:r>
              <a:rPr lang="pt-BR" b="1" dirty="0"/>
              <a:t>o serviço cooperativo a favor da verdade, da justiça e da fraternidade em vista do bem comum. </a:t>
            </a:r>
            <a:endParaRPr lang="pt-BR" b="1" dirty="0" smtClean="0"/>
          </a:p>
          <a:p>
            <a:r>
              <a:rPr lang="pt-BR" b="1" dirty="0"/>
              <a:t>A Igreja conta com a parceria de instituições e organizações sociais, bem como de homens e mulheres de boa vontade, unindo forças para a erradicação de injustiças e construção de uma sociedade que propicie a vida.</a:t>
            </a:r>
          </a:p>
          <a:p>
            <a:endParaRPr lang="pt-BR" dirty="0"/>
          </a:p>
        </p:txBody>
      </p:sp>
      <p:sp>
        <p:nvSpPr>
          <p:cNvPr id="5" name="Retângulo 4"/>
          <p:cNvSpPr/>
          <p:nvPr/>
        </p:nvSpPr>
        <p:spPr>
          <a:xfrm>
            <a:off x="2794959" y="0"/>
            <a:ext cx="8419382" cy="94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effectLst>
                  <a:outerShdw blurRad="38100" dist="38100" dir="2700000" algn="tl">
                    <a:srgbClr val="000000">
                      <a:alpha val="43137"/>
                    </a:srgbClr>
                  </a:outerShdw>
                </a:effectLst>
              </a:rPr>
              <a:t>O SERVIÇO DA IGREJA À SOCIEDADE BRASILEIRA</a:t>
            </a:r>
            <a:endParaRPr lang="pt-BR" sz="2400" b="1" dirty="0"/>
          </a:p>
        </p:txBody>
      </p:sp>
    </p:spTree>
    <p:extLst>
      <p:ext uri="{BB962C8B-B14F-4D97-AF65-F5344CB8AC3E}">
        <p14:creationId xmlns:p14="http://schemas.microsoft.com/office/powerpoint/2010/main" val="32951539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155940"/>
            <a:ext cx="8915400" cy="5587795"/>
          </a:xfrm>
        </p:spPr>
        <p:txBody>
          <a:bodyPr>
            <a:normAutofit/>
          </a:bodyPr>
          <a:lstStyle/>
          <a:p>
            <a:r>
              <a:rPr lang="pt-BR" b="1" dirty="0"/>
              <a:t>A Igreja Católica está presente em todo o território brasileiro, participando e servindo, em vários âmbitos e por distintas formas, a sociedade brasileira. </a:t>
            </a:r>
            <a:endParaRPr lang="pt-BR" b="1" dirty="0" smtClean="0"/>
          </a:p>
          <a:p>
            <a:r>
              <a:rPr lang="pt-BR" b="1" dirty="0" smtClean="0"/>
              <a:t>As </a:t>
            </a:r>
            <a:r>
              <a:rPr lang="pt-BR" b="1" dirty="0"/>
              <a:t>dioceses e paróquias, quando autênticas comunidades de fé, unem pessoas. </a:t>
            </a:r>
            <a:endParaRPr lang="pt-BR" b="1" dirty="0" smtClean="0"/>
          </a:p>
          <a:p>
            <a:r>
              <a:rPr lang="pt-BR" b="1" dirty="0" smtClean="0"/>
              <a:t>E </a:t>
            </a:r>
            <a:r>
              <a:rPr lang="pt-BR" b="1" dirty="0"/>
              <a:t>contribuem para a edificação da sociedade brasileira através de vários serviços e obras diversificadas, que expressam a solicitude social da Igreja e a fraternidade, especialmente para com os mais necessitados.</a:t>
            </a:r>
          </a:p>
          <a:p>
            <a:r>
              <a:rPr lang="pt-BR" b="1" dirty="0"/>
              <a:t>A Igreja, em suas articulações pastorais, organiza movimentos em defesa dos direitos das pessoas, combate as injustiças que atentam contra a dignidade humana e promove a assistência a pessoas ou grupos necessitados. </a:t>
            </a:r>
            <a:endParaRPr lang="pt-BR" b="1" dirty="0" smtClean="0"/>
          </a:p>
          <a:p>
            <a:r>
              <a:rPr lang="pt-BR" b="1" dirty="0" smtClean="0"/>
              <a:t>Em </a:t>
            </a:r>
            <a:r>
              <a:rPr lang="pt-BR" b="1" dirty="0"/>
              <a:t>suas comunidades, as orações e celebrações são acompanhadas de reflexões acerca dos problemas enfrentados na sociedade e de ações práticas e concretas a favor de uma renovação social baseada no respeito à dignidade da pessoa humana. </a:t>
            </a:r>
            <a:endParaRPr lang="pt-BR" b="1" dirty="0" smtClean="0"/>
          </a:p>
          <a:p>
            <a:r>
              <a:rPr lang="pt-BR" b="1" dirty="0" smtClean="0"/>
              <a:t>A </a:t>
            </a:r>
            <a:r>
              <a:rPr lang="pt-BR" b="1" dirty="0"/>
              <a:t>Campanha da Fraternidade é um momento privilegiado de meditação, oração e transformação.</a:t>
            </a:r>
          </a:p>
          <a:p>
            <a:endParaRPr lang="pt-BR" dirty="0"/>
          </a:p>
        </p:txBody>
      </p:sp>
      <p:sp>
        <p:nvSpPr>
          <p:cNvPr id="5" name="Retângulo 4"/>
          <p:cNvSpPr/>
          <p:nvPr/>
        </p:nvSpPr>
        <p:spPr>
          <a:xfrm>
            <a:off x="2794959" y="0"/>
            <a:ext cx="8419382" cy="94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effectLst>
                  <a:outerShdw blurRad="38100" dist="38100" dir="2700000" algn="tl">
                    <a:srgbClr val="000000">
                      <a:alpha val="43137"/>
                    </a:srgbClr>
                  </a:outerShdw>
                </a:effectLst>
              </a:rPr>
              <a:t>O SERVIÇO DA IGREJA À SOCIEDADE BRASILEIRA</a:t>
            </a:r>
            <a:endParaRPr lang="pt-BR" sz="2400" b="1" dirty="0"/>
          </a:p>
        </p:txBody>
      </p:sp>
    </p:spTree>
    <p:extLst>
      <p:ext uri="{BB962C8B-B14F-4D97-AF65-F5344CB8AC3E}">
        <p14:creationId xmlns:p14="http://schemas.microsoft.com/office/powerpoint/2010/main" val="25931552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224951"/>
            <a:ext cx="8915400" cy="5633049"/>
          </a:xfrm>
        </p:spPr>
        <p:txBody>
          <a:bodyPr>
            <a:normAutofit/>
          </a:bodyPr>
          <a:lstStyle/>
          <a:p>
            <a:r>
              <a:rPr lang="pt-BR" sz="2200" b="1" dirty="0"/>
              <a:t>Um exemplo do engajamento social e político recente da Igreja católica com suas parcerias foi seu apoio ao Projeto de Participação Popular que resultou na instituição da Lei da “Ficha Limpa” (Lei 135/210). </a:t>
            </a:r>
            <a:endParaRPr lang="pt-BR" sz="2200" b="1" dirty="0" smtClean="0"/>
          </a:p>
          <a:p>
            <a:r>
              <a:rPr lang="pt-BR" sz="2200" b="1" dirty="0" smtClean="0"/>
              <a:t>Em </a:t>
            </a:r>
            <a:r>
              <a:rPr lang="pt-BR" sz="2200" b="1" dirty="0"/>
              <a:t>vigor, essa nova legislação impediu vários candidatos condenados pela Justiça de concorrerem ao pleito eleitoral de 2014. </a:t>
            </a:r>
            <a:endParaRPr lang="pt-BR" sz="2200" b="1" dirty="0" smtClean="0"/>
          </a:p>
          <a:p>
            <a:r>
              <a:rPr lang="pt-BR" sz="2200" b="1" dirty="0" smtClean="0"/>
              <a:t>(Esta </a:t>
            </a:r>
            <a:r>
              <a:rPr lang="pt-BR" sz="2200" b="1" dirty="0"/>
              <a:t>Lei impede pessoas que já tiveram condenação judicial em segunda instância de se apresentarem como candidatas ao pleito </a:t>
            </a:r>
            <a:r>
              <a:rPr lang="pt-BR" sz="2200" b="1" dirty="0" smtClean="0"/>
              <a:t>eleitoral).</a:t>
            </a:r>
          </a:p>
          <a:p>
            <a:r>
              <a:rPr lang="pt-BR" sz="2200" b="1" dirty="0" smtClean="0"/>
              <a:t>Desde </a:t>
            </a:r>
            <a:r>
              <a:rPr lang="pt-BR" sz="2200" b="1" dirty="0"/>
              <a:t>agosto de 2013, outro projeto desta ordem tramita no Congresso: é o chamado “Saúde + dez”, que reivindica 10% das receitas brutas da União para a Saúde Pública. Este projeto decorre da Campanha da Fraternidade de 2012</a:t>
            </a:r>
            <a:r>
              <a:rPr lang="pt-BR" sz="2200" b="1" dirty="0" smtClean="0"/>
              <a:t>.</a:t>
            </a:r>
            <a:endParaRPr lang="pt-BR" sz="2200" b="1" dirty="0"/>
          </a:p>
        </p:txBody>
      </p:sp>
      <p:sp>
        <p:nvSpPr>
          <p:cNvPr id="6" name="Retângulo 5"/>
          <p:cNvSpPr/>
          <p:nvPr/>
        </p:nvSpPr>
        <p:spPr>
          <a:xfrm>
            <a:off x="2794959" y="0"/>
            <a:ext cx="8419382" cy="94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effectLst>
                  <a:outerShdw blurRad="38100" dist="38100" dir="2700000" algn="tl">
                    <a:srgbClr val="000000">
                      <a:alpha val="43137"/>
                    </a:srgbClr>
                  </a:outerShdw>
                </a:effectLst>
              </a:rPr>
              <a:t>O SERVIÇO DA IGREJA À SOCIEDADE BRASILEIRA</a:t>
            </a:r>
            <a:endParaRPr lang="pt-BR" sz="2400" b="1" dirty="0"/>
          </a:p>
        </p:txBody>
      </p:sp>
    </p:spTree>
    <p:extLst>
      <p:ext uri="{BB962C8B-B14F-4D97-AF65-F5344CB8AC3E}">
        <p14:creationId xmlns:p14="http://schemas.microsoft.com/office/powerpoint/2010/main" val="39864941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250829"/>
            <a:ext cx="8915400" cy="5538159"/>
          </a:xfrm>
        </p:spPr>
        <p:txBody>
          <a:bodyPr>
            <a:noAutofit/>
          </a:bodyPr>
          <a:lstStyle/>
          <a:p>
            <a:r>
              <a:rPr lang="pt-BR" sz="2400" b="1" dirty="0"/>
              <a:t>3.2. </a:t>
            </a:r>
            <a:r>
              <a:rPr lang="pt-BR" sz="2400" b="1" dirty="0">
                <a:effectLst>
                  <a:outerShdw blurRad="38100" dist="38100" dir="2700000" algn="tl">
                    <a:srgbClr val="000000">
                      <a:alpha val="43137"/>
                    </a:srgbClr>
                  </a:outerShdw>
                </a:effectLst>
              </a:rPr>
              <a:t>A solicitude da Igreja na assistência aos mais necessitados</a:t>
            </a:r>
          </a:p>
          <a:p>
            <a:r>
              <a:rPr lang="pt-BR" sz="2300" b="1" dirty="0"/>
              <a:t>A história da sociedade brasileira traz as marcas do serviço da Igreja aos mais necessitados. </a:t>
            </a:r>
            <a:endParaRPr lang="pt-BR" sz="2300" b="1" dirty="0" smtClean="0"/>
          </a:p>
          <a:p>
            <a:r>
              <a:rPr lang="pt-BR" sz="2300" b="1" dirty="0" smtClean="0"/>
              <a:t>Em </a:t>
            </a:r>
            <a:r>
              <a:rPr lang="pt-BR" sz="2300" b="1" dirty="0"/>
              <a:t>épocas de inexistência de políticas sociais promovidas pelo Estado, a evangelização suscitou iniciativas e associações para educar as crianças, suprir a fome, atender os doentes, prover lar para crianças abandonadas e lugar seguro para idosos, como as já evocadas Santas Casas de Misericórdia, as Conferências Vicentinas, orfanatos, colégios, clínicas, hospitais etc. </a:t>
            </a:r>
            <a:endParaRPr lang="pt-BR" sz="2300" b="1" dirty="0" smtClean="0"/>
          </a:p>
          <a:p>
            <a:r>
              <a:rPr lang="pt-BR" sz="2300" b="1" dirty="0" smtClean="0"/>
              <a:t>A </a:t>
            </a:r>
            <a:r>
              <a:rPr lang="pt-BR" sz="2300" b="1" dirty="0"/>
              <a:t>assistência também ocorreu por meio de pastorais que tradicionalmente servem aos enfermos e às famílias necessitadas</a:t>
            </a:r>
            <a:r>
              <a:rPr lang="pt-BR" sz="2400" b="1" dirty="0"/>
              <a:t>.</a:t>
            </a:r>
          </a:p>
          <a:p>
            <a:endParaRPr lang="pt-BR" sz="2400" b="1" dirty="0"/>
          </a:p>
        </p:txBody>
      </p:sp>
      <p:sp>
        <p:nvSpPr>
          <p:cNvPr id="6" name="Retângulo 5"/>
          <p:cNvSpPr/>
          <p:nvPr/>
        </p:nvSpPr>
        <p:spPr>
          <a:xfrm>
            <a:off x="2794959" y="0"/>
            <a:ext cx="8419382" cy="94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effectLst>
                  <a:outerShdw blurRad="38100" dist="38100" dir="2700000" algn="tl">
                    <a:srgbClr val="000000">
                      <a:alpha val="43137"/>
                    </a:srgbClr>
                  </a:outerShdw>
                </a:effectLst>
              </a:rPr>
              <a:t>O SERVIÇO DA IGREJA À SOCIEDADE BRASILEIRA</a:t>
            </a:r>
            <a:endParaRPr lang="pt-BR" sz="2400" b="1" dirty="0"/>
          </a:p>
        </p:txBody>
      </p:sp>
    </p:spTree>
    <p:extLst>
      <p:ext uri="{BB962C8B-B14F-4D97-AF65-F5344CB8AC3E}">
        <p14:creationId xmlns:p14="http://schemas.microsoft.com/office/powerpoint/2010/main" val="3859395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259457"/>
            <a:ext cx="8915400" cy="5598543"/>
          </a:xfrm>
        </p:spPr>
        <p:txBody>
          <a:bodyPr>
            <a:noAutofit/>
          </a:bodyPr>
          <a:lstStyle/>
          <a:p>
            <a:pPr lvl="0"/>
            <a:r>
              <a:rPr lang="pt-BR" sz="2400" b="1" dirty="0" smtClean="0"/>
              <a:t>3. Identificar </a:t>
            </a:r>
            <a:r>
              <a:rPr lang="pt-BR" sz="2400" b="1" dirty="0"/>
              <a:t>as questões desafiadoras na evangelização da sociedade e estabelecer parâmetros e indicadores para a ação pastoral.</a:t>
            </a:r>
          </a:p>
          <a:p>
            <a:pPr lvl="0"/>
            <a:r>
              <a:rPr lang="pt-BR" sz="2400" b="1" dirty="0" smtClean="0"/>
              <a:t>4. Aprofundar </a:t>
            </a:r>
            <a:r>
              <a:rPr lang="pt-BR" sz="2400" b="1" dirty="0"/>
              <a:t>a compreensão da dignidade da pessoa, da integridade da criação, da cultura da paz, do espírito e do diálogo inter-religioso e intercultural, para superar as relações desumanas e violentas.</a:t>
            </a:r>
          </a:p>
          <a:p>
            <a:pPr lvl="0"/>
            <a:r>
              <a:rPr lang="pt-BR" sz="2400" b="1" dirty="0" smtClean="0"/>
              <a:t>5. Buscar </a:t>
            </a:r>
            <a:r>
              <a:rPr lang="pt-BR" sz="2400" b="1" dirty="0"/>
              <a:t>novos métodos, atitudes e linguagens na missão da Igreja de Cristo de levar a Boa Nova a cada pessoa, família e sociedade.</a:t>
            </a:r>
          </a:p>
          <a:p>
            <a:pPr lvl="0"/>
            <a:r>
              <a:rPr lang="pt-BR" sz="2400" b="1" dirty="0" smtClean="0"/>
              <a:t>6. Atuar </a:t>
            </a:r>
            <a:r>
              <a:rPr lang="pt-BR" sz="2400" b="1" dirty="0"/>
              <a:t>profeticamente, à luz da evangélica opção preferencial pelos pobres, para o desenvolvimento integral da pessoa e na construção de uma sociedade justa e solidária</a:t>
            </a:r>
            <a:r>
              <a:rPr lang="pt-BR" sz="2400" b="1" dirty="0" smtClean="0"/>
              <a:t>.</a:t>
            </a:r>
            <a:endParaRPr lang="pt-BR" sz="2400" b="1" dirty="0"/>
          </a:p>
        </p:txBody>
      </p:sp>
      <p:sp>
        <p:nvSpPr>
          <p:cNvPr id="4" name="Retângulo 3"/>
          <p:cNvSpPr/>
          <p:nvPr/>
        </p:nvSpPr>
        <p:spPr>
          <a:xfrm>
            <a:off x="2725947" y="77638"/>
            <a:ext cx="8436634" cy="862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smtClean="0"/>
              <a:t>CF 2015 – OBJETIVOS ESPECÍFICOS</a:t>
            </a:r>
            <a:endParaRPr lang="pt-BR" sz="2800" b="1" dirty="0"/>
          </a:p>
        </p:txBody>
      </p:sp>
    </p:spTree>
    <p:extLst>
      <p:ext uri="{BB962C8B-B14F-4D97-AF65-F5344CB8AC3E}">
        <p14:creationId xmlns:p14="http://schemas.microsoft.com/office/powerpoint/2010/main" val="3549344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92924" y="1035170"/>
            <a:ext cx="8911687" cy="5745192"/>
          </a:xfrm>
        </p:spPr>
        <p:txBody>
          <a:bodyPr/>
          <a:lstStyle/>
          <a:p>
            <a:r>
              <a:rPr lang="pt-BR" sz="2400" b="1" dirty="0"/>
              <a:t>Outras mais recentes foram criadas, conforme as necessidades percebidas na sociedade, como a pastoral da criança. </a:t>
            </a:r>
            <a:endParaRPr lang="pt-BR" sz="2400" b="1" dirty="0" smtClean="0"/>
          </a:p>
          <a:p>
            <a:r>
              <a:rPr lang="pt-BR" sz="2400" b="1" dirty="0" smtClean="0"/>
              <a:t>Os </a:t>
            </a:r>
            <a:r>
              <a:rPr lang="pt-BR" sz="2400" b="1" dirty="0"/>
              <a:t>milhares de voluntários por todo o país, com dedicação às crianças mais carentes e orientação às suas famílias, salvaram crianças e contribuíram decisivamente para a diminuição da mortalidade infantil. </a:t>
            </a:r>
            <a:endParaRPr lang="pt-BR" sz="2400" b="1" dirty="0" smtClean="0"/>
          </a:p>
          <a:p>
            <a:r>
              <a:rPr lang="pt-BR" sz="2400" b="1" dirty="0" smtClean="0"/>
              <a:t>Esta </a:t>
            </a:r>
            <a:r>
              <a:rPr lang="pt-BR" sz="2400" b="1" dirty="0"/>
              <a:t>pastoral, com seus métodos e participantes, simboliza um serviço social concreto e eficaz da Igreja que, sem abdicar do socorro aos necessitados, se empenha também na superação das situações geradoras de morte.</a:t>
            </a:r>
          </a:p>
          <a:p>
            <a:endParaRPr lang="pt-BR" dirty="0"/>
          </a:p>
        </p:txBody>
      </p:sp>
      <p:sp>
        <p:nvSpPr>
          <p:cNvPr id="6" name="Retângulo 5"/>
          <p:cNvSpPr/>
          <p:nvPr/>
        </p:nvSpPr>
        <p:spPr>
          <a:xfrm>
            <a:off x="2794959" y="0"/>
            <a:ext cx="8419382" cy="94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effectLst>
                  <a:outerShdw blurRad="38100" dist="38100" dir="2700000" algn="tl">
                    <a:srgbClr val="000000">
                      <a:alpha val="43137"/>
                    </a:srgbClr>
                  </a:outerShdw>
                </a:effectLst>
              </a:rPr>
              <a:t>O SERVIÇO DA IGREJA À SOCIEDADE BRASILEIRA</a:t>
            </a:r>
            <a:endParaRPr lang="pt-BR" sz="2400" b="1" dirty="0"/>
          </a:p>
        </p:txBody>
      </p:sp>
    </p:spTree>
    <p:extLst>
      <p:ext uri="{BB962C8B-B14F-4D97-AF65-F5344CB8AC3E}">
        <p14:creationId xmlns:p14="http://schemas.microsoft.com/office/powerpoint/2010/main" val="3912067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1"/>
            <a:ext cx="8915400" cy="5898771"/>
          </a:xfrm>
        </p:spPr>
        <p:txBody>
          <a:bodyPr>
            <a:normAutofit lnSpcReduction="10000"/>
          </a:bodyPr>
          <a:lstStyle/>
          <a:p>
            <a:r>
              <a:rPr lang="pt-BR" sz="2400" b="1" dirty="0"/>
              <a:t>3.3. A solicitude da Igreja por meio de pastorais sociais</a:t>
            </a:r>
          </a:p>
          <a:p>
            <a:r>
              <a:rPr lang="pt-BR" sz="2400" b="1" dirty="0"/>
              <a:t>A espiritualidade cristã fomentou a ajuda aos necessitados, marcando a sociedade e a própria história da assistência social e da promoção humana no Brasil, desde o início do povoamento europeu do país.</a:t>
            </a:r>
          </a:p>
          <a:p>
            <a:r>
              <a:rPr lang="pt-BR" sz="2400" b="1" dirty="0"/>
              <a:t>A Igreja Católica exerce sua solicitude social por meio de várias pastorais e organismos. </a:t>
            </a:r>
            <a:endParaRPr lang="pt-BR" sz="2400" b="1" dirty="0" smtClean="0"/>
          </a:p>
          <a:p>
            <a:r>
              <a:rPr lang="pt-BR" sz="2400" b="1" dirty="0" smtClean="0"/>
              <a:t>Com </a:t>
            </a:r>
            <a:r>
              <a:rPr lang="pt-BR" sz="2400" b="1" dirty="0"/>
              <a:t>estes serviços, a Igreja procura transformar efetivamente a sociedade brasileira pela incidência das ações das pastorais sociais. Lembramos a pastoral do idoso, carcerária, da saúde, do menor, dos pescadores, do povo de rua, entre outras. </a:t>
            </a:r>
            <a:endParaRPr lang="pt-BR" sz="2400" b="1" dirty="0" smtClean="0"/>
          </a:p>
          <a:p>
            <a:r>
              <a:rPr lang="pt-BR" sz="2400" b="1" dirty="0" smtClean="0"/>
              <a:t>Elas </a:t>
            </a:r>
            <a:r>
              <a:rPr lang="pt-BR" sz="2400" b="1" dirty="0"/>
              <a:t>expressam a solicitude e o cuidado de toda a Igreja nas situações de marginalização, exclusão e injustiça. </a:t>
            </a:r>
          </a:p>
          <a:p>
            <a:endParaRPr lang="pt-BR" dirty="0"/>
          </a:p>
        </p:txBody>
      </p:sp>
      <p:sp>
        <p:nvSpPr>
          <p:cNvPr id="2" name="Retângulo 1"/>
          <p:cNvSpPr/>
          <p:nvPr/>
        </p:nvSpPr>
        <p:spPr>
          <a:xfrm>
            <a:off x="2589212" y="77638"/>
            <a:ext cx="8915400" cy="6642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effectLst>
                  <a:outerShdw blurRad="38100" dist="38100" dir="2700000" algn="tl">
                    <a:srgbClr val="000000">
                      <a:alpha val="43137"/>
                    </a:srgbClr>
                  </a:outerShdw>
                </a:effectLst>
              </a:rPr>
              <a:t>O SERVIÇO DA IGREJA À SOCIEDADE BRASILEIRA</a:t>
            </a:r>
            <a:endParaRPr lang="pt-BR" sz="2400" dirty="0"/>
          </a:p>
        </p:txBody>
      </p:sp>
    </p:spTree>
    <p:extLst>
      <p:ext uri="{BB962C8B-B14F-4D97-AF65-F5344CB8AC3E}">
        <p14:creationId xmlns:p14="http://schemas.microsoft.com/office/powerpoint/2010/main" val="41426882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59232" y="646981"/>
            <a:ext cx="8915400" cy="6142008"/>
          </a:xfrm>
        </p:spPr>
        <p:txBody>
          <a:bodyPr>
            <a:normAutofit fontScale="92500"/>
          </a:bodyPr>
          <a:lstStyle/>
          <a:p>
            <a:r>
              <a:rPr lang="pt-BR" sz="2000" b="1" dirty="0"/>
              <a:t>As pastorais sociais atuam em diversos âmbitos da vida social. </a:t>
            </a:r>
            <a:endParaRPr lang="pt-BR" sz="2000" b="1" dirty="0" smtClean="0"/>
          </a:p>
          <a:p>
            <a:r>
              <a:rPr lang="pt-BR" sz="2000" b="1" dirty="0" smtClean="0"/>
              <a:t>No </a:t>
            </a:r>
            <a:r>
              <a:rPr lang="pt-BR" sz="2000" b="1" dirty="0"/>
              <a:t>mundo rural: a questão agrária, os territórios dos povos tradicionais, a produção agrícola familiar e a preservação das riquezas naturais. </a:t>
            </a:r>
            <a:endParaRPr lang="pt-BR" sz="2000" b="1" dirty="0" smtClean="0"/>
          </a:p>
          <a:p>
            <a:r>
              <a:rPr lang="pt-BR" sz="2000" b="1" dirty="0" smtClean="0"/>
              <a:t>No </a:t>
            </a:r>
            <a:r>
              <a:rPr lang="pt-BR" sz="2000" b="1" dirty="0"/>
              <a:t>meio urbano: os moradores de rua, as mulheres marginalizadas, o solo urbano e o mundo do trabalho. Com as minorias: povos indígenas, quilombolas, afrodescendentes, pescadores, ciganos e migrantes. </a:t>
            </a:r>
            <a:endParaRPr lang="pt-BR" sz="2000" b="1" dirty="0" smtClean="0"/>
          </a:p>
          <a:p>
            <a:r>
              <a:rPr lang="pt-BR" sz="2000" b="1" dirty="0"/>
              <a:t>Estes são alguns exemplos de atuação das pastorais sociais cujo universo é bem mais amplo. Ainda merece ser citado o trabalho da pastoral da juventude, contra a violência e mortes violentas de jovens, que registram aumento assustador. </a:t>
            </a:r>
            <a:endParaRPr lang="pt-BR" sz="2000" b="1" dirty="0" smtClean="0"/>
          </a:p>
          <a:p>
            <a:r>
              <a:rPr lang="pt-BR" sz="2000" b="1" dirty="0" smtClean="0"/>
              <a:t>Esta </a:t>
            </a:r>
            <a:r>
              <a:rPr lang="pt-BR" sz="2000" b="1" dirty="0"/>
              <a:t>ação é denominada “Campanha Nacional Contra a Violência e o Extermínio de Jovens”. As diversas pastorais sociais também suscitam reflexões abrangentes, em espaços como a Semana Social Brasileira, e questionamentos proféticos, a exemplo do Grito dos Excluídos</a:t>
            </a:r>
            <a:r>
              <a:rPr lang="pt-BR" sz="2000" b="1" dirty="0" smtClean="0"/>
              <a:t>.</a:t>
            </a:r>
          </a:p>
          <a:p>
            <a:r>
              <a:rPr lang="pt-BR" sz="2000" b="1" dirty="0"/>
              <a:t>A pastoral da família visa a coesão das famílias, núcleo central da estruturação social. Educar para o amor, viver a diversidade familiar e das famílias, conviver com as diferenças e construir a fraternidade dentro do lar são passos iniciais da vida em sociedade.</a:t>
            </a:r>
          </a:p>
          <a:p>
            <a:endParaRPr lang="pt-BR" dirty="0"/>
          </a:p>
        </p:txBody>
      </p:sp>
      <p:sp>
        <p:nvSpPr>
          <p:cNvPr id="2" name="Retângulo 1"/>
          <p:cNvSpPr/>
          <p:nvPr/>
        </p:nvSpPr>
        <p:spPr>
          <a:xfrm>
            <a:off x="2559233" y="0"/>
            <a:ext cx="8915400" cy="646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effectLst>
                  <a:outerShdw blurRad="38100" dist="38100" dir="2700000" algn="tl">
                    <a:srgbClr val="000000">
                      <a:alpha val="43137"/>
                    </a:srgbClr>
                  </a:outerShdw>
                </a:effectLst>
              </a:rPr>
              <a:t>O SERVIÇO DA IGREJA À SOCIEDADE BRASILEIRA</a:t>
            </a:r>
            <a:endParaRPr lang="pt-BR" sz="2400" dirty="0"/>
          </a:p>
        </p:txBody>
      </p:sp>
    </p:spTree>
    <p:extLst>
      <p:ext uri="{BB962C8B-B14F-4D97-AF65-F5344CB8AC3E}">
        <p14:creationId xmlns:p14="http://schemas.microsoft.com/office/powerpoint/2010/main" val="35566015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112807"/>
            <a:ext cx="8915400" cy="5641675"/>
          </a:xfrm>
        </p:spPr>
        <p:txBody>
          <a:bodyPr>
            <a:normAutofit/>
          </a:bodyPr>
          <a:lstStyle/>
          <a:p>
            <a:r>
              <a:rPr lang="pt-BR" sz="2400" b="1" dirty="0"/>
              <a:t>3.4. A Igreja Católica e o contexto religioso da sociedade brasileira</a:t>
            </a:r>
          </a:p>
          <a:p>
            <a:r>
              <a:rPr lang="pt-BR" sz="2400" b="1" dirty="0"/>
              <a:t>Na sociedade brasileira atual, a compreensão da fé e sua prática passam por grandes mudanças. </a:t>
            </a:r>
            <a:endParaRPr lang="pt-BR" sz="2400" b="1" dirty="0" smtClean="0"/>
          </a:p>
          <a:p>
            <a:r>
              <a:rPr lang="pt-BR" sz="2400" b="1" dirty="0" smtClean="0"/>
              <a:t>Muitas </a:t>
            </a:r>
            <a:r>
              <a:rPr lang="pt-BR" sz="2400" b="1" dirty="0"/>
              <a:t>pessoas não valorizam mais a pertença a determinada religião, de forma ativa e sistemática. </a:t>
            </a:r>
            <a:endParaRPr lang="pt-BR" sz="2400" b="1" dirty="0" smtClean="0"/>
          </a:p>
          <a:p>
            <a:r>
              <a:rPr lang="pt-BR" sz="2400" b="1" dirty="0" smtClean="0"/>
              <a:t>A </a:t>
            </a:r>
            <a:r>
              <a:rPr lang="pt-BR" sz="2400" b="1" dirty="0"/>
              <a:t>participação religiosa, nessa concepção, fica condicionada aos interesses pessoais no seio de uma sociedade competitiva e individualista. </a:t>
            </a:r>
            <a:endParaRPr lang="pt-BR" sz="2400" b="1" dirty="0" smtClean="0"/>
          </a:p>
          <a:p>
            <a:r>
              <a:rPr lang="pt-BR" sz="2400" b="1" dirty="0" smtClean="0"/>
              <a:t>A </a:t>
            </a:r>
            <a:r>
              <a:rPr lang="pt-BR" sz="2400" b="1" dirty="0"/>
              <a:t>busca por curas e prosperidade suscitou o crescimento de grupos religiosos, com promessas para solucionar as demandas das pessoas</a:t>
            </a:r>
          </a:p>
        </p:txBody>
      </p:sp>
      <p:sp>
        <p:nvSpPr>
          <p:cNvPr id="2" name="Retângulo 1"/>
          <p:cNvSpPr/>
          <p:nvPr/>
        </p:nvSpPr>
        <p:spPr>
          <a:xfrm>
            <a:off x="2589212" y="-1"/>
            <a:ext cx="8915399" cy="94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000" b="1" dirty="0"/>
              <a:t>A Igreja Católica e o contexto religioso da sociedade brasileira</a:t>
            </a:r>
          </a:p>
        </p:txBody>
      </p:sp>
    </p:spTree>
    <p:extLst>
      <p:ext uri="{BB962C8B-B14F-4D97-AF65-F5344CB8AC3E}">
        <p14:creationId xmlns:p14="http://schemas.microsoft.com/office/powerpoint/2010/main" val="20854886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061049"/>
            <a:ext cx="8915400" cy="5639554"/>
          </a:xfrm>
        </p:spPr>
        <p:txBody>
          <a:bodyPr>
            <a:noAutofit/>
          </a:bodyPr>
          <a:lstStyle/>
          <a:p>
            <a:r>
              <a:rPr lang="pt-BR" sz="2100" b="1" dirty="0"/>
              <a:t>Além das transformações das concepções religiosas na sociedade brasileira, o último Censo também aponta alterações no perfil entre as religiões. </a:t>
            </a:r>
            <a:endParaRPr lang="pt-BR" sz="2100" b="1" dirty="0" smtClean="0"/>
          </a:p>
          <a:p>
            <a:r>
              <a:rPr lang="pt-BR" sz="2100" b="1" dirty="0" smtClean="0"/>
              <a:t>Chama </a:t>
            </a:r>
            <a:r>
              <a:rPr lang="pt-BR" sz="2100" b="1" dirty="0"/>
              <a:t>a atenção, e causa certo alarde, a diminuição da porcentagem dos que se declaram católicos nas pesquisas.</a:t>
            </a:r>
          </a:p>
          <a:p>
            <a:r>
              <a:rPr lang="pt-BR" sz="2100" b="1" dirty="0"/>
              <a:t>No Censo de 2010, os evangélicos, que na década de 70 eram 5,2%, hoje correspondem a 22,2% da sociedade brasileira, crescimento este que se acentuou a partir dos anos noventa. </a:t>
            </a:r>
            <a:endParaRPr lang="pt-BR" sz="2100" b="1" dirty="0" smtClean="0"/>
          </a:p>
          <a:p>
            <a:r>
              <a:rPr lang="pt-BR" sz="2100" b="1" dirty="0" smtClean="0"/>
              <a:t>Outro </a:t>
            </a:r>
            <a:r>
              <a:rPr lang="pt-BR" sz="2100" b="1" dirty="0"/>
              <a:t>dado importante nas estatísticas da religiosidade da sociedade brasileira é o aumento do grupo dos sem religião. </a:t>
            </a:r>
            <a:endParaRPr lang="pt-BR" sz="2100" b="1" dirty="0" smtClean="0"/>
          </a:p>
          <a:p>
            <a:r>
              <a:rPr lang="pt-BR" sz="2100" b="1" dirty="0" smtClean="0"/>
              <a:t>Nos </a:t>
            </a:r>
            <a:r>
              <a:rPr lang="pt-BR" sz="2100" b="1" dirty="0"/>
              <a:t>últimos anos, este grupo cresceu 70%, alcançando 8% da população. </a:t>
            </a:r>
            <a:endParaRPr lang="pt-BR" sz="2100" b="1" dirty="0" smtClean="0"/>
          </a:p>
          <a:p>
            <a:r>
              <a:rPr lang="pt-BR" sz="2100" b="1" dirty="0" smtClean="0"/>
              <a:t>A </a:t>
            </a:r>
            <a:r>
              <a:rPr lang="pt-BR" sz="2100" b="1" dirty="0"/>
              <a:t>sociedade também convive com novas formas de religiosidade, derivadas das grandes religiões asiáticas e de diferentes seitas </a:t>
            </a:r>
            <a:r>
              <a:rPr lang="pt-BR" sz="2100" b="1" dirty="0" smtClean="0"/>
              <a:t>cristãs</a:t>
            </a:r>
            <a:endParaRPr lang="pt-BR" sz="2100" b="1" dirty="0"/>
          </a:p>
        </p:txBody>
      </p:sp>
      <p:sp>
        <p:nvSpPr>
          <p:cNvPr id="2" name="Retângulo 1"/>
          <p:cNvSpPr/>
          <p:nvPr/>
        </p:nvSpPr>
        <p:spPr>
          <a:xfrm>
            <a:off x="2891136" y="77639"/>
            <a:ext cx="8915400" cy="759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000" b="1" dirty="0"/>
              <a:t>A Igreja Católica e o contexto religioso da sociedade brasileira</a:t>
            </a:r>
          </a:p>
        </p:txBody>
      </p:sp>
    </p:spTree>
    <p:extLst>
      <p:ext uri="{BB962C8B-B14F-4D97-AF65-F5344CB8AC3E}">
        <p14:creationId xmlns:p14="http://schemas.microsoft.com/office/powerpoint/2010/main" val="4104370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2"/>
            <a:ext cx="8915400" cy="6116127"/>
          </a:xfrm>
        </p:spPr>
        <p:txBody>
          <a:bodyPr>
            <a:noAutofit/>
          </a:bodyPr>
          <a:lstStyle/>
          <a:p>
            <a:r>
              <a:rPr lang="pt-BR" sz="2000" b="1" dirty="0"/>
              <a:t>3.5. O Ecumenismo</a:t>
            </a:r>
          </a:p>
          <a:p>
            <a:r>
              <a:rPr lang="pt-BR" sz="2000" b="1" dirty="0"/>
              <a:t>O Concílio Vaticano II incentivou a ação da Igreja em três campos de diálogo no mundo moderno. Cada um deles conta com um documento explícito, que expõe a orientação da Igreja para entendimento melhor da questão religiosa: </a:t>
            </a:r>
            <a:endParaRPr lang="pt-BR" sz="2000" b="1" dirty="0" smtClean="0"/>
          </a:p>
          <a:p>
            <a:r>
              <a:rPr lang="pt-BR" sz="2000" b="1" dirty="0" smtClean="0"/>
              <a:t>o </a:t>
            </a:r>
            <a:r>
              <a:rPr lang="pt-BR" sz="2000" b="1" dirty="0"/>
              <a:t>Decreto </a:t>
            </a:r>
            <a:r>
              <a:rPr lang="la-Latn" sz="2000" b="1" i="1" dirty="0"/>
              <a:t>Unitatis Redintegratio</a:t>
            </a:r>
            <a:r>
              <a:rPr lang="pt-BR" sz="2000" b="1" dirty="0"/>
              <a:t> (UR), sobre o ecumenismo, </a:t>
            </a:r>
            <a:endParaRPr lang="pt-BR" sz="2000" b="1" dirty="0" smtClean="0"/>
          </a:p>
          <a:p>
            <a:r>
              <a:rPr lang="pt-BR" sz="2000" b="1" dirty="0" smtClean="0"/>
              <a:t>a </a:t>
            </a:r>
            <a:r>
              <a:rPr lang="pt-BR" sz="2000" b="1" dirty="0"/>
              <a:t>Declaração </a:t>
            </a:r>
            <a:r>
              <a:rPr lang="la-Latn" sz="2000" b="1" i="1" dirty="0"/>
              <a:t>Nostra Aetate</a:t>
            </a:r>
            <a:r>
              <a:rPr lang="pt-BR" sz="2000" b="1" dirty="0"/>
              <a:t> (NA), sobre as relações da Igreja com as religiões não cristãs, </a:t>
            </a:r>
            <a:r>
              <a:rPr lang="pt-BR" sz="2000" b="1" dirty="0" smtClean="0"/>
              <a:t> </a:t>
            </a:r>
          </a:p>
          <a:p>
            <a:r>
              <a:rPr lang="pt-BR" sz="2000" b="1" dirty="0" smtClean="0"/>
              <a:t>a </a:t>
            </a:r>
            <a:r>
              <a:rPr lang="pt-BR" sz="2000" b="1" dirty="0"/>
              <a:t>Declaração </a:t>
            </a:r>
            <a:r>
              <a:rPr lang="la-Latn" sz="2000" b="1" i="1" dirty="0"/>
              <a:t>Dignitatis Humanae</a:t>
            </a:r>
            <a:r>
              <a:rPr lang="pt-BR" sz="2000" b="1" dirty="0"/>
              <a:t> (DH), sobre a liberdade religiosa. São temas de diversidade religiosa, </a:t>
            </a:r>
            <a:endParaRPr lang="pt-BR" sz="2000" b="1" dirty="0" smtClean="0"/>
          </a:p>
          <a:p>
            <a:r>
              <a:rPr lang="pt-BR" sz="2000" b="1" dirty="0" smtClean="0"/>
              <a:t>mas </a:t>
            </a:r>
            <a:r>
              <a:rPr lang="pt-BR" sz="2000" b="1" dirty="0"/>
              <a:t>incidem na relação da Igreja com a sociedade.</a:t>
            </a:r>
          </a:p>
          <a:p>
            <a:r>
              <a:rPr lang="pt-BR" sz="2000" b="1" dirty="0"/>
              <a:t>A origem da palavra ecumenismo evoca a casa (</a:t>
            </a:r>
            <a:r>
              <a:rPr lang="pt-BR" sz="2000" b="1" i="1" dirty="0" err="1"/>
              <a:t>oikos</a:t>
            </a:r>
            <a:r>
              <a:rPr lang="pt-BR" sz="2000" b="1" dirty="0"/>
              <a:t>) e significa a busca da convivência pacífica sob o mesmo teto. O ecumenismo fortalece a busca de uma atuação conjunta em ações sociais inspiradas no amor ao próximo, bem como a colaboração na educação para a paz e em ações que visem o bem-estar físico, moral e espiritual do povo e o bem comum da </a:t>
            </a:r>
            <a:r>
              <a:rPr lang="pt-BR" sz="2000" b="1" dirty="0" smtClean="0"/>
              <a:t>sociedade.</a:t>
            </a:r>
            <a:endParaRPr lang="pt-BR" sz="2000" b="1" dirty="0"/>
          </a:p>
        </p:txBody>
      </p:sp>
      <p:sp>
        <p:nvSpPr>
          <p:cNvPr id="2" name="Retângulo 1"/>
          <p:cNvSpPr/>
          <p:nvPr/>
        </p:nvSpPr>
        <p:spPr>
          <a:xfrm>
            <a:off x="3027872" y="60385"/>
            <a:ext cx="8177841" cy="681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O Ecumenismo</a:t>
            </a:r>
            <a:endParaRPr lang="pt-BR" sz="2800" dirty="0"/>
          </a:p>
        </p:txBody>
      </p:sp>
    </p:spTree>
    <p:extLst>
      <p:ext uri="{BB962C8B-B14F-4D97-AF65-F5344CB8AC3E}">
        <p14:creationId xmlns:p14="http://schemas.microsoft.com/office/powerpoint/2010/main" val="31798934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14400"/>
            <a:ext cx="8915400" cy="4996822"/>
          </a:xfrm>
        </p:spPr>
        <p:txBody>
          <a:bodyPr>
            <a:noAutofit/>
          </a:bodyPr>
          <a:lstStyle/>
          <a:p>
            <a:r>
              <a:rPr lang="pt-BR" sz="2400" b="1" dirty="0"/>
              <a:t>A Igreja no Brasil desenvolve ações ecumênicas integrando o Conselho Nacional de Igrejas Cristãs (CONIC), incentivando os discípulos e discípulas missionários a desenvolverem atividades mais intensas na Semana Nacional de Oração pela Unidade dos Cristãos e na realização da Campanha da Fraternidade Ecumênica. </a:t>
            </a:r>
            <a:endParaRPr lang="pt-BR" sz="2400" b="1" dirty="0" smtClean="0"/>
          </a:p>
          <a:p>
            <a:r>
              <a:rPr lang="pt-BR" sz="2400" b="1" dirty="0" smtClean="0"/>
              <a:t>Além </a:t>
            </a:r>
            <a:r>
              <a:rPr lang="pt-BR" sz="2400" b="1" dirty="0"/>
              <a:t>do ecumenismo, que se refere ao diálogo com as Igrejas cristãs, a Igreja promove, em todo o mundo, o diálogo inter-religioso. </a:t>
            </a:r>
            <a:endParaRPr lang="pt-BR" sz="2400" b="1" dirty="0" smtClean="0"/>
          </a:p>
          <a:p>
            <a:r>
              <a:rPr lang="pt-BR" sz="2400" b="1" dirty="0" smtClean="0"/>
              <a:t>Deus</a:t>
            </a:r>
            <a:r>
              <a:rPr lang="pt-BR" sz="2400" b="1" dirty="0"/>
              <a:t>, em sua bondade e por meios que só ele conhece, acolhe as pessoas que o buscam nas mais diferentes religiões, consideradas como “respostas aos profundos enigmas para a condição humana”</a:t>
            </a:r>
          </a:p>
        </p:txBody>
      </p:sp>
      <p:sp>
        <p:nvSpPr>
          <p:cNvPr id="2" name="Retângulo 1"/>
          <p:cNvSpPr/>
          <p:nvPr/>
        </p:nvSpPr>
        <p:spPr>
          <a:xfrm>
            <a:off x="2941608" y="60385"/>
            <a:ext cx="8134709"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O Ecumenismo</a:t>
            </a:r>
            <a:endParaRPr lang="pt-BR" sz="2800" dirty="0"/>
          </a:p>
        </p:txBody>
      </p:sp>
    </p:spTree>
    <p:extLst>
      <p:ext uri="{BB962C8B-B14F-4D97-AF65-F5344CB8AC3E}">
        <p14:creationId xmlns:p14="http://schemas.microsoft.com/office/powerpoint/2010/main" val="25687808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049311"/>
            <a:ext cx="8915400" cy="5808689"/>
          </a:xfrm>
        </p:spPr>
        <p:txBody>
          <a:bodyPr>
            <a:normAutofit fontScale="92500" lnSpcReduction="10000"/>
          </a:bodyPr>
          <a:lstStyle/>
          <a:p>
            <a:r>
              <a:rPr lang="pt-BR" b="1" dirty="0"/>
              <a:t>4. </a:t>
            </a:r>
            <a:r>
              <a:rPr lang="pt-BR" b="1" dirty="0">
                <a:effectLst>
                  <a:outerShdw blurRad="38100" dist="38100" dir="2700000" algn="tl">
                    <a:srgbClr val="000000">
                      <a:alpha val="43137"/>
                    </a:srgbClr>
                  </a:outerShdw>
                </a:effectLst>
              </a:rPr>
              <a:t>IGREJA – SOCIEDADE: CONVERGÊNCIAS E DIVERGÊNCIAS</a:t>
            </a:r>
            <a:endParaRPr lang="pt-BR" dirty="0">
              <a:effectLst>
                <a:outerShdw blurRad="38100" dist="38100" dir="2700000" algn="tl">
                  <a:srgbClr val="000000">
                    <a:alpha val="43137"/>
                  </a:srgbClr>
                </a:outerShdw>
              </a:effectLst>
            </a:endParaRPr>
          </a:p>
          <a:p>
            <a:r>
              <a:rPr lang="pt-BR" b="1" dirty="0"/>
              <a:t>4.1. </a:t>
            </a:r>
            <a:r>
              <a:rPr lang="pt-BR" b="1" dirty="0">
                <a:effectLst>
                  <a:outerShdw blurRad="38100" dist="38100" dir="2700000" algn="tl">
                    <a:srgbClr val="000000">
                      <a:alpha val="43137"/>
                    </a:srgbClr>
                  </a:outerShdw>
                </a:effectLst>
              </a:rPr>
              <a:t>O pluralismo</a:t>
            </a:r>
            <a:endParaRPr lang="pt-BR" dirty="0">
              <a:effectLst>
                <a:outerShdw blurRad="38100" dist="38100" dir="2700000" algn="tl">
                  <a:srgbClr val="000000">
                    <a:alpha val="43137"/>
                  </a:srgbClr>
                </a:outerShdw>
              </a:effectLst>
            </a:endParaRPr>
          </a:p>
          <a:p>
            <a:r>
              <a:rPr lang="pt-PT" b="1" dirty="0"/>
              <a:t>A sociedade brasileira apresenta uma pluralidade cultural com sua matriz étnica de origem europeia, africana e indígena. Para o pluralismo também cooperou a vinda de muitos migrantes da Europa e da Ásia, ao longo dos séculos XIX e XX, além das grandes migrações internas. E, com o desenvolvimento dos meios de comunicação e transportes, a sociedade brasileira inseriu-se ainda mais no mundo globalizado</a:t>
            </a:r>
            <a:r>
              <a:rPr lang="pt-PT" b="1" dirty="0" smtClean="0"/>
              <a:t>.</a:t>
            </a:r>
          </a:p>
          <a:p>
            <a:r>
              <a:rPr lang="pt-PT" b="1" dirty="0"/>
              <a:t>Este ambiente plural torna-se fecundo quando permite a abertura das pessoas e dos atores sociais à alteridade. A abertura é necessária para o reconhecimento de que a diferença do outro, que o distingue, não é motivo de </a:t>
            </a:r>
            <a:r>
              <a:rPr lang="pt-PT" b="1" dirty="0" smtClean="0"/>
              <a:t>afastamento.</a:t>
            </a:r>
          </a:p>
          <a:p>
            <a:r>
              <a:rPr lang="pt-PT" b="1" dirty="0"/>
              <a:t>A Igreja católica, nesse ambiente plural da sociedade, busca participar ativamente dos debates das questões mais relevantes. </a:t>
            </a:r>
            <a:endParaRPr lang="pt-PT" b="1" dirty="0" smtClean="0"/>
          </a:p>
          <a:p>
            <a:r>
              <a:rPr lang="pt-PT" b="1" dirty="0" smtClean="0"/>
              <a:t>Por </a:t>
            </a:r>
            <a:r>
              <a:rPr lang="pt-PT" b="1" dirty="0"/>
              <a:t>meio da CNBB, ela apresenta seus pontos de vista com Notas e pronunciamentos à sociedade, acolhe grupos dos mais diversos para ouvir pontos de vista contraditórios, e integra movimentos com representantes de diversas instituições. </a:t>
            </a:r>
            <a:endParaRPr lang="pt-PT" b="1" dirty="0" smtClean="0"/>
          </a:p>
          <a:p>
            <a:r>
              <a:rPr lang="pt-PT" b="1" dirty="0" smtClean="0"/>
              <a:t>Questões </a:t>
            </a:r>
            <a:r>
              <a:rPr lang="pt-PT" b="1" dirty="0"/>
              <a:t>relativas à defesa da vida, tocando em temas como os do aborto, da eutanásia, da manipulação de embriões e outros, são acompanhadas e articuladas pelos membros da Comissão para a Vida. </a:t>
            </a:r>
            <a:endParaRPr lang="pt-PT" b="1" dirty="0" smtClean="0"/>
          </a:p>
          <a:p>
            <a:endParaRPr lang="pt-BR" dirty="0"/>
          </a:p>
        </p:txBody>
      </p:sp>
      <p:sp>
        <p:nvSpPr>
          <p:cNvPr id="4" name="Retângulo 3"/>
          <p:cNvSpPr/>
          <p:nvPr/>
        </p:nvSpPr>
        <p:spPr>
          <a:xfrm>
            <a:off x="2589212" y="60386"/>
            <a:ext cx="8435345"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000" b="1" dirty="0"/>
              <a:t>IGREJA – SOCIEDADE: CONVERGÊNCIAS E DIVERGÊNCIAS</a:t>
            </a:r>
            <a:endParaRPr lang="pt-BR" sz="2000" dirty="0"/>
          </a:p>
        </p:txBody>
      </p:sp>
    </p:spTree>
    <p:extLst>
      <p:ext uri="{BB962C8B-B14F-4D97-AF65-F5344CB8AC3E}">
        <p14:creationId xmlns:p14="http://schemas.microsoft.com/office/powerpoint/2010/main" val="25304736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31653"/>
            <a:ext cx="8915400" cy="5926347"/>
          </a:xfrm>
        </p:spPr>
        <p:txBody>
          <a:bodyPr>
            <a:normAutofit fontScale="92500" lnSpcReduction="20000"/>
          </a:bodyPr>
          <a:lstStyle/>
          <a:p>
            <a:r>
              <a:rPr lang="pt-BR" b="1" dirty="0" smtClean="0"/>
              <a:t>4.2. </a:t>
            </a:r>
            <a:r>
              <a:rPr lang="pt-BR" sz="1900" b="1" dirty="0" smtClean="0">
                <a:effectLst>
                  <a:outerShdw blurRad="38100" dist="38100" dir="2700000" algn="tl">
                    <a:srgbClr val="000000">
                      <a:alpha val="43137"/>
                    </a:srgbClr>
                  </a:outerShdw>
                </a:effectLst>
              </a:rPr>
              <a:t>A Reforma Política e a participação popular</a:t>
            </a:r>
            <a:endParaRPr lang="pt-BR" sz="1900" dirty="0" smtClean="0">
              <a:effectLst>
                <a:outerShdw blurRad="38100" dist="38100" dir="2700000" algn="tl">
                  <a:srgbClr val="000000">
                    <a:alpha val="43137"/>
                  </a:srgbClr>
                </a:outerShdw>
              </a:effectLst>
            </a:endParaRPr>
          </a:p>
          <a:p>
            <a:r>
              <a:rPr lang="pt-BR" sz="1900" b="1" dirty="0" smtClean="0"/>
              <a:t>O Brasil, após a redemocratização na década de 1980, consolidou um processo democrático com participação em partidos e outras instituições da sociedade civil. </a:t>
            </a:r>
          </a:p>
          <a:p>
            <a:r>
              <a:rPr lang="pt-BR" sz="1900" b="1" dirty="0" smtClean="0"/>
              <a:t>Mas, este processo sofre sistematicamente com a corrupção, uma das principais preocupações das pessoas. O reflexo dessa situação pode ser notado no declínio da confiança nas instituições políticas e na administração dos governos.</a:t>
            </a:r>
          </a:p>
          <a:p>
            <a:r>
              <a:rPr lang="pt-BR" sz="1900" b="1" dirty="0" smtClean="0"/>
              <a:t>O combate à corrupção requer na base a formação moral e ética das pessoas e o aprimoramento do processo político para coibir tais abusos. A despeito de todos os esforços empenhados e do vigor mostrado pelas manifestações nas ruas em todo o país, os resultados concretos foram limitados e ainda não aconteceu uma efetiva reforma política e social.</a:t>
            </a:r>
          </a:p>
          <a:p>
            <a:r>
              <a:rPr lang="pt-BR" sz="1900" b="1" dirty="0" smtClean="0"/>
              <a:t>Diante dessa situação, é animador perceber que um instrumento como a Lei da “Ficha Limpa” impediu, no pleito de 2014, a candidatura de políticos condenados, inclusive entre os acostumados a expressivas votações. </a:t>
            </a:r>
          </a:p>
          <a:p>
            <a:r>
              <a:rPr lang="pt-BR" sz="1900" b="1" dirty="0" smtClean="0"/>
              <a:t>O aprimoramento do processo político e a qualificação dos políticos e dos partidos requerem o empenho e a participação dos cidadãos conscientes, e, por isso, dos cristãos</a:t>
            </a:r>
          </a:p>
          <a:p>
            <a:r>
              <a:rPr lang="pt-BR" sz="1900" b="1" dirty="0" smtClean="0"/>
              <a:t>“</a:t>
            </a:r>
            <a:r>
              <a:rPr lang="pt-BR" sz="1900" b="1" dirty="0"/>
              <a:t>A luta pela reforma política é a maneira de os cristãos se colocarem contra o difuso sentimento de decepção e descrença na política institucional que paira na sociedade</a:t>
            </a:r>
            <a:endParaRPr lang="pt-BR" sz="1900" b="1" dirty="0" smtClean="0"/>
          </a:p>
          <a:p>
            <a:endParaRPr lang="pt-BR" dirty="0"/>
          </a:p>
        </p:txBody>
      </p:sp>
      <p:sp>
        <p:nvSpPr>
          <p:cNvPr id="5" name="Retângulo 4"/>
          <p:cNvSpPr/>
          <p:nvPr/>
        </p:nvSpPr>
        <p:spPr>
          <a:xfrm>
            <a:off x="2691442" y="138023"/>
            <a:ext cx="8813170"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300" b="1" dirty="0"/>
              <a:t>IGREJA – SOCIEDADE: CONVERGÊNCIAS E DIVERGÊNCIAS</a:t>
            </a:r>
            <a:endParaRPr lang="pt-BR" sz="2300" dirty="0"/>
          </a:p>
        </p:txBody>
      </p:sp>
    </p:spTree>
    <p:extLst>
      <p:ext uri="{BB962C8B-B14F-4D97-AF65-F5344CB8AC3E}">
        <p14:creationId xmlns:p14="http://schemas.microsoft.com/office/powerpoint/2010/main" val="10478116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364105"/>
            <a:ext cx="8915400" cy="5366479"/>
          </a:xfrm>
        </p:spPr>
        <p:txBody>
          <a:bodyPr>
            <a:normAutofit fontScale="92500" lnSpcReduction="20000"/>
          </a:bodyPr>
          <a:lstStyle/>
          <a:p>
            <a:r>
              <a:rPr lang="pt-BR" b="1" dirty="0"/>
              <a:t>4.3</a:t>
            </a:r>
            <a:r>
              <a:rPr lang="pt-BR" dirty="0"/>
              <a:t>. </a:t>
            </a:r>
            <a:r>
              <a:rPr lang="pt-BR" b="1" dirty="0"/>
              <a:t>As redes de comunicação</a:t>
            </a:r>
            <a:endParaRPr lang="pt-BR" dirty="0"/>
          </a:p>
          <a:p>
            <a:r>
              <a:rPr lang="pt-BR" sz="1900" b="1" dirty="0"/>
              <a:t>As atuais práticas de comunicação pela Internet, pelos celulares, </a:t>
            </a:r>
            <a:r>
              <a:rPr lang="pt-BR" sz="1900" b="1" i="1" dirty="0" err="1"/>
              <a:t>tablets</a:t>
            </a:r>
            <a:r>
              <a:rPr lang="pt-BR" sz="1900" b="1" dirty="0"/>
              <a:t> e computadores pessoais permitem novas formas de sociabilidade e de conhecimento. </a:t>
            </a:r>
            <a:endParaRPr lang="pt-BR" sz="1900" b="1" dirty="0" smtClean="0"/>
          </a:p>
          <a:p>
            <a:r>
              <a:rPr lang="pt-BR" sz="1900" b="1" dirty="0" smtClean="0"/>
              <a:t>Apesar </a:t>
            </a:r>
            <a:r>
              <a:rPr lang="pt-BR" sz="1900" b="1" dirty="0"/>
              <a:t>do risco de um “mau uso”, esses meios aproximam pessoas e mundos, instauram novas formas de organização e criam novas comunidades e sentimentos de pertença. </a:t>
            </a:r>
            <a:endParaRPr lang="pt-BR" sz="1900" b="1" dirty="0" smtClean="0"/>
          </a:p>
          <a:p>
            <a:r>
              <a:rPr lang="pt-BR" sz="1900" b="1" dirty="0"/>
              <a:t>No entanto, a grande quantidade de informações hoje disponível nesses meios de comunicação pode levar à fragmentação e ao enfraquecimento da capacidade de discernimento relativa às questões </a:t>
            </a:r>
            <a:r>
              <a:rPr lang="pt-BR" sz="1900" b="1" dirty="0" smtClean="0"/>
              <a:t>ético-morais.</a:t>
            </a:r>
          </a:p>
          <a:p>
            <a:r>
              <a:rPr lang="pt-BR" sz="1900" b="1" dirty="0"/>
              <a:t>Permite vencer o monopólio do saber e evitar que se ocultem as verdades incômodas. </a:t>
            </a:r>
            <a:endParaRPr lang="pt-BR" sz="1900" b="1" dirty="0" smtClean="0"/>
          </a:p>
          <a:p>
            <a:r>
              <a:rPr lang="pt-BR" sz="1900" b="1" dirty="0" smtClean="0"/>
              <a:t>Possibilita </a:t>
            </a:r>
            <a:r>
              <a:rPr lang="pt-BR" sz="1900" b="1" dirty="0"/>
              <a:t>também às pessoas assumirem e construírem uma visão de mundo, em um contexto plural e complexo</a:t>
            </a:r>
            <a:r>
              <a:rPr lang="pt-BR" sz="1900" b="1" dirty="0" smtClean="0"/>
              <a:t>.</a:t>
            </a:r>
          </a:p>
          <a:p>
            <a:r>
              <a:rPr lang="pt-BR" sz="1900" b="1" dirty="0"/>
              <a:t>É preciso proporcionar à “geração </a:t>
            </a:r>
            <a:r>
              <a:rPr lang="pt-BR" sz="1900" b="1" dirty="0" err="1"/>
              <a:t>hiperconectada</a:t>
            </a:r>
            <a:r>
              <a:rPr lang="pt-BR" sz="1900" b="1" dirty="0"/>
              <a:t>” a possibilidade de conexões pessoais duradouras e resistentes às </a:t>
            </a:r>
            <a:r>
              <a:rPr lang="pt-BR" sz="1900" b="1" dirty="0" smtClean="0"/>
              <a:t>crises.</a:t>
            </a:r>
          </a:p>
          <a:p>
            <a:r>
              <a:rPr lang="pt-BR" sz="1900" b="1" dirty="0"/>
              <a:t>E, reconhece que as comunidades em redes digitais complementam e fortecem as comunidades presenciais</a:t>
            </a:r>
          </a:p>
        </p:txBody>
      </p:sp>
      <p:sp>
        <p:nvSpPr>
          <p:cNvPr id="5" name="Retângulo 4"/>
          <p:cNvSpPr/>
          <p:nvPr/>
        </p:nvSpPr>
        <p:spPr>
          <a:xfrm>
            <a:off x="2589212" y="60386"/>
            <a:ext cx="8435345"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200" b="1" dirty="0"/>
              <a:t>IGREJA – SOCIEDADE: CONVERGÊNCIAS E DIVERGÊNCIAS</a:t>
            </a:r>
            <a:endParaRPr lang="pt-BR" sz="2200" dirty="0"/>
          </a:p>
        </p:txBody>
      </p:sp>
    </p:spTree>
    <p:extLst>
      <p:ext uri="{BB962C8B-B14F-4D97-AF65-F5344CB8AC3E}">
        <p14:creationId xmlns:p14="http://schemas.microsoft.com/office/powerpoint/2010/main" val="334730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36762"/>
            <a:ext cx="8915400" cy="5891842"/>
          </a:xfrm>
        </p:spPr>
        <p:txBody>
          <a:bodyPr>
            <a:normAutofit/>
          </a:bodyPr>
          <a:lstStyle/>
          <a:p>
            <a:pPr marL="0" indent="0">
              <a:buNone/>
            </a:pPr>
            <a:endParaRPr lang="pt-BR" dirty="0" smtClean="0"/>
          </a:p>
          <a:p>
            <a:r>
              <a:rPr lang="pt-BR" sz="1900" b="1" dirty="0">
                <a:solidFill>
                  <a:schemeClr val="accent4">
                    <a:lumMod val="75000"/>
                  </a:schemeClr>
                </a:solidFill>
              </a:rPr>
              <a:t>Ó Pai, alegria e esperança de vosso povo,</a:t>
            </a:r>
          </a:p>
          <a:p>
            <a:r>
              <a:rPr lang="pt-BR" sz="1900" b="1" dirty="0"/>
              <a:t>vós conduzis a Igreja, servidora da vida,</a:t>
            </a:r>
          </a:p>
          <a:p>
            <a:r>
              <a:rPr lang="pt-BR" sz="1900" b="1" dirty="0">
                <a:solidFill>
                  <a:schemeClr val="accent4">
                    <a:lumMod val="75000"/>
                  </a:schemeClr>
                </a:solidFill>
              </a:rPr>
              <a:t>nos caminhos da história</a:t>
            </a:r>
            <a:r>
              <a:rPr lang="pt-BR" sz="1900" b="1" dirty="0" smtClean="0">
                <a:solidFill>
                  <a:schemeClr val="accent4">
                    <a:lumMod val="75000"/>
                  </a:schemeClr>
                </a:solidFill>
              </a:rPr>
              <a:t>.</a:t>
            </a:r>
            <a:endParaRPr lang="pt-BR" sz="1900" b="1" dirty="0">
              <a:solidFill>
                <a:schemeClr val="accent4">
                  <a:lumMod val="75000"/>
                </a:schemeClr>
              </a:solidFill>
            </a:endParaRPr>
          </a:p>
          <a:p>
            <a:r>
              <a:rPr lang="pt-BR" sz="1900" b="1" dirty="0"/>
              <a:t>A exemplo de Jesus Cristo</a:t>
            </a:r>
          </a:p>
          <a:p>
            <a:r>
              <a:rPr lang="pt-BR" sz="1900" b="1" dirty="0">
                <a:solidFill>
                  <a:schemeClr val="accent4">
                    <a:lumMod val="75000"/>
                  </a:schemeClr>
                </a:solidFill>
              </a:rPr>
              <a:t>e ouvindo sua palavra</a:t>
            </a:r>
          </a:p>
          <a:p>
            <a:r>
              <a:rPr lang="pt-BR" sz="1900" b="1" dirty="0"/>
              <a:t>que chama à conversão</a:t>
            </a:r>
            <a:r>
              <a:rPr lang="pt-BR" sz="1900" b="1" dirty="0" smtClean="0"/>
              <a:t>,</a:t>
            </a:r>
            <a:r>
              <a:rPr lang="pt-BR" sz="1900" b="1" dirty="0"/>
              <a:t> </a:t>
            </a:r>
            <a:endParaRPr lang="pt-BR" sz="1900" b="1" dirty="0" smtClean="0"/>
          </a:p>
          <a:p>
            <a:r>
              <a:rPr lang="pt-BR" sz="1900" b="1" dirty="0" smtClean="0">
                <a:solidFill>
                  <a:schemeClr val="accent4">
                    <a:lumMod val="75000"/>
                  </a:schemeClr>
                </a:solidFill>
              </a:rPr>
              <a:t>seja </a:t>
            </a:r>
            <a:r>
              <a:rPr lang="pt-BR" sz="1900" b="1" dirty="0">
                <a:solidFill>
                  <a:schemeClr val="accent4">
                    <a:lumMod val="75000"/>
                  </a:schemeClr>
                </a:solidFill>
              </a:rPr>
              <a:t>vossa Igreja testemunha viva de fraternidade</a:t>
            </a:r>
          </a:p>
          <a:p>
            <a:r>
              <a:rPr lang="pt-BR" sz="1900" b="1" dirty="0"/>
              <a:t>e de liberdade, de justiça e de paz</a:t>
            </a:r>
            <a:r>
              <a:rPr lang="pt-BR" sz="1900" b="1" dirty="0" smtClean="0"/>
              <a:t>.</a:t>
            </a:r>
            <a:r>
              <a:rPr lang="pt-BR" sz="1900" b="1" dirty="0"/>
              <a:t> Enviai o vosso Espírito da Verdade</a:t>
            </a:r>
          </a:p>
          <a:p>
            <a:r>
              <a:rPr lang="pt-BR" sz="1900" b="1" dirty="0">
                <a:solidFill>
                  <a:schemeClr val="accent4">
                    <a:lumMod val="75000"/>
                  </a:schemeClr>
                </a:solidFill>
              </a:rPr>
              <a:t>para que a sociedade se abra</a:t>
            </a:r>
          </a:p>
          <a:p>
            <a:r>
              <a:rPr lang="pt-BR" sz="1900" b="1" dirty="0"/>
              <a:t>à aurora de um mundo justo e solidário,</a:t>
            </a:r>
          </a:p>
          <a:p>
            <a:r>
              <a:rPr lang="pt-BR" sz="1900" b="1" dirty="0">
                <a:solidFill>
                  <a:schemeClr val="accent4">
                    <a:lumMod val="75000"/>
                  </a:schemeClr>
                </a:solidFill>
              </a:rPr>
              <a:t>sinal do Reino que há de vir.</a:t>
            </a:r>
          </a:p>
          <a:p>
            <a:r>
              <a:rPr lang="pt-BR" sz="1900" b="1" dirty="0"/>
              <a:t>Por Cristo Senhor nosso.</a:t>
            </a:r>
          </a:p>
          <a:p>
            <a:r>
              <a:rPr lang="pt-BR" sz="1900" b="1" dirty="0">
                <a:solidFill>
                  <a:schemeClr val="accent4">
                    <a:lumMod val="75000"/>
                  </a:schemeClr>
                </a:solidFill>
              </a:rPr>
              <a:t>Amém!</a:t>
            </a:r>
          </a:p>
          <a:p>
            <a:endParaRPr lang="pt-BR" dirty="0" smtClean="0"/>
          </a:p>
          <a:p>
            <a:endParaRPr lang="pt-BR" dirty="0"/>
          </a:p>
          <a:p>
            <a:endParaRPr lang="pt-BR" dirty="0" smtClean="0"/>
          </a:p>
          <a:p>
            <a:endParaRPr lang="pt-BR" dirty="0"/>
          </a:p>
          <a:p>
            <a:endParaRPr lang="pt-BR" dirty="0"/>
          </a:p>
        </p:txBody>
      </p:sp>
      <p:sp>
        <p:nvSpPr>
          <p:cNvPr id="4" name="Retângulo 3"/>
          <p:cNvSpPr/>
          <p:nvPr/>
        </p:nvSpPr>
        <p:spPr>
          <a:xfrm>
            <a:off x="2700068" y="77638"/>
            <a:ext cx="8488391" cy="6901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smtClean="0"/>
              <a:t>CF 2015 - ORAÇÃO</a:t>
            </a:r>
            <a:endParaRPr lang="pt-BR" sz="3200" b="1" dirty="0"/>
          </a:p>
        </p:txBody>
      </p:sp>
    </p:spTree>
    <p:extLst>
      <p:ext uri="{BB962C8B-B14F-4D97-AF65-F5344CB8AC3E}">
        <p14:creationId xmlns:p14="http://schemas.microsoft.com/office/powerpoint/2010/main" val="8674908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62642"/>
            <a:ext cx="8915400" cy="5909094"/>
          </a:xfrm>
        </p:spPr>
        <p:txBody>
          <a:bodyPr>
            <a:noAutofit/>
          </a:bodyPr>
          <a:lstStyle/>
          <a:p>
            <a:r>
              <a:rPr lang="pt-BR" sz="1400" b="1" dirty="0"/>
              <a:t>4.4. A racionalidade científica ou instrumental</a:t>
            </a:r>
            <a:endParaRPr lang="pt-BR" sz="1400" dirty="0"/>
          </a:p>
          <a:p>
            <a:r>
              <a:rPr lang="pt-BR" sz="1400" b="1" dirty="0"/>
              <a:t>A corrente de pensamento chamada iluminismo propunha aos homens e mulheres guiarem-se exclusivamente pela racionalidade. </a:t>
            </a:r>
            <a:endParaRPr lang="pt-BR" sz="1400" b="1" dirty="0" smtClean="0"/>
          </a:p>
          <a:p>
            <a:r>
              <a:rPr lang="pt-BR" sz="1400" b="1" dirty="0" smtClean="0"/>
              <a:t>Ao </a:t>
            </a:r>
            <a:r>
              <a:rPr lang="pt-BR" sz="1400" b="1" dirty="0"/>
              <a:t>negar qualquer possibilidade de transcendência, produziu-se deformação ética, enfraquecimento do sentido do pecado pessoal e social, e aumento do relativismo</a:t>
            </a:r>
            <a:r>
              <a:rPr lang="pt-BR" sz="1400" b="1" dirty="0" smtClean="0"/>
              <a:t>.</a:t>
            </a:r>
          </a:p>
          <a:p>
            <a:r>
              <a:rPr lang="pt-BR" sz="1400" b="1" dirty="0"/>
              <a:t>A razão, na vertente científica ou instrumental, reduz a realidade ao mundo sensível e compreende o método experimental como único capaz de produzir conhecimento. </a:t>
            </a:r>
            <a:endParaRPr lang="pt-BR" sz="1400" b="1" dirty="0" smtClean="0"/>
          </a:p>
          <a:p>
            <a:r>
              <a:rPr lang="pt-BR" sz="1400" b="1" dirty="0" smtClean="0"/>
              <a:t>Essa </a:t>
            </a:r>
            <a:r>
              <a:rPr lang="pt-BR" sz="1400" b="1" dirty="0"/>
              <a:t>razão está a serviço do modo de produção do modelo econômico vigente na sociedade atual, e se mantém insensível às problemáticas humanas e sociais</a:t>
            </a:r>
            <a:r>
              <a:rPr lang="pt-BR" sz="1400" b="1" dirty="0" smtClean="0"/>
              <a:t>.</a:t>
            </a:r>
          </a:p>
          <a:p>
            <a:r>
              <a:rPr lang="pt-BR" sz="1400" b="1" dirty="0"/>
              <a:t>Esta proposição reduz o indivíduo à dimensão racional-científica, o que implica na negação da subjetividade e da transcendência. A afetividade, as artes, a mística e a espiritualidade devem ser dominadas pela razão. </a:t>
            </a:r>
            <a:endParaRPr lang="pt-BR" sz="1400" b="1" dirty="0" smtClean="0"/>
          </a:p>
          <a:p>
            <a:r>
              <a:rPr lang="pt-BR" sz="1400" b="1" dirty="0"/>
              <a:t>Cabe recordar o grande apelo de São João Paulo II, na Encíclica </a:t>
            </a:r>
            <a:r>
              <a:rPr lang="pt-BR" sz="1400" b="1" i="1" dirty="0"/>
              <a:t>Fides et </a:t>
            </a:r>
            <a:r>
              <a:rPr lang="pt-BR" sz="1400" b="1" i="1" dirty="0" err="1"/>
              <a:t>Ratio</a:t>
            </a:r>
            <a:r>
              <a:rPr lang="pt-BR" sz="1400" b="1" dirty="0"/>
              <a:t>, à descoberta de que não há oposição entre fé e razão e que ambas requerem-se </a:t>
            </a:r>
            <a:r>
              <a:rPr lang="pt-BR" sz="1400" b="1" dirty="0" smtClean="0"/>
              <a:t>mutuamente.</a:t>
            </a:r>
          </a:p>
          <a:p>
            <a:r>
              <a:rPr lang="pt-BR" sz="1400" b="1" dirty="0"/>
              <a:t>Esta cultura promoveu a liberdade, mas também a opressão e a dominação com seus excessos, e provocou uma crise na cultura moderna, e desconfiança na capacidade da própria razão como apregoada </a:t>
            </a:r>
            <a:r>
              <a:rPr lang="pt-BR" sz="1400" b="1" dirty="0" smtClean="0"/>
              <a:t>acima.</a:t>
            </a:r>
          </a:p>
          <a:p>
            <a:r>
              <a:rPr lang="pt-BR" sz="1400" b="1" dirty="0"/>
              <a:t>com exacerbação do emocional e da subjetividade. Para exemplificar, do “penso, logo existo” cartesiano, passou-se ao “sinto, logo existo</a:t>
            </a:r>
            <a:r>
              <a:rPr lang="pt-BR" sz="1400" b="1" dirty="0" smtClean="0"/>
              <a:t>”.</a:t>
            </a:r>
          </a:p>
          <a:p>
            <a:r>
              <a:rPr lang="pt-BR" sz="1400" b="1" dirty="0"/>
              <a:t>Esta nova situação torna-se campo fértil para o aparecimento de algumas expressões culturais. Muitas deles acompanhadas de formas radicais de relativismos e ou fundamentalismos, acentuando ainda mais a crise da Modernidade. </a:t>
            </a:r>
          </a:p>
          <a:p>
            <a:endParaRPr lang="pt-BR" sz="1600" dirty="0"/>
          </a:p>
        </p:txBody>
      </p:sp>
      <p:sp>
        <p:nvSpPr>
          <p:cNvPr id="5" name="Retângulo 4"/>
          <p:cNvSpPr/>
          <p:nvPr/>
        </p:nvSpPr>
        <p:spPr>
          <a:xfrm>
            <a:off x="2777707" y="0"/>
            <a:ext cx="8591908"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t>IGREJA – SOCIEDADE: CONVERGÊNCIAS E DIVERGÊNCIAS</a:t>
            </a:r>
            <a:endParaRPr lang="pt-BR" sz="2400" dirty="0"/>
          </a:p>
        </p:txBody>
      </p:sp>
    </p:spTree>
    <p:extLst>
      <p:ext uri="{BB962C8B-B14F-4D97-AF65-F5344CB8AC3E}">
        <p14:creationId xmlns:p14="http://schemas.microsoft.com/office/powerpoint/2010/main" val="13779205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64360" y="931652"/>
            <a:ext cx="8915400" cy="5926347"/>
          </a:xfrm>
        </p:spPr>
        <p:txBody>
          <a:bodyPr>
            <a:normAutofit fontScale="70000" lnSpcReduction="20000"/>
          </a:bodyPr>
          <a:lstStyle/>
          <a:p>
            <a:r>
              <a:rPr lang="pt-BR" sz="3300" b="1" dirty="0" smtClean="0"/>
              <a:t>A laicidade e o laicismo</a:t>
            </a:r>
          </a:p>
          <a:p>
            <a:r>
              <a:rPr lang="pt-BR" sz="2300" b="1" dirty="0" smtClean="0"/>
              <a:t>A </a:t>
            </a:r>
            <a:r>
              <a:rPr lang="pt-BR" sz="2300" b="1" dirty="0"/>
              <a:t>partir do Século XVIII, com a progressiva constituição dos Estados Modernos e da Modernidade, foi se consolidando e institucionalizando o conceito de laicidade como algo inerente ao Estado Democrático de Direito. </a:t>
            </a:r>
            <a:endParaRPr lang="pt-BR" sz="2300" b="1" dirty="0" smtClean="0"/>
          </a:p>
          <a:p>
            <a:r>
              <a:rPr lang="pt-BR" sz="2300" b="1" dirty="0" smtClean="0"/>
              <a:t>A </a:t>
            </a:r>
            <a:r>
              <a:rPr lang="pt-BR" sz="2300" b="1" dirty="0"/>
              <a:t>doutrina da laicidade propõe ao Estado não optar por uma religião oficial, para se constituir com o perfil laico e não religioso confessional, e resguardar o governo e a sociedade de possíveis fundamentalismos religiosos.</a:t>
            </a:r>
          </a:p>
          <a:p>
            <a:r>
              <a:rPr lang="pt-BR" sz="2300" b="1" dirty="0"/>
              <a:t>Entre os franceses esta doutrina nega o direito à religião de participar dos debates da sociedade. Na Alemanha a laicidade não assumiu esta perspectiva. </a:t>
            </a:r>
            <a:endParaRPr lang="pt-BR" sz="2300" b="1" dirty="0" smtClean="0"/>
          </a:p>
          <a:p>
            <a:r>
              <a:rPr lang="pt-BR" sz="2300" b="1" dirty="0"/>
              <a:t>Com a doutrina da laicidade quer-se a constituição de um Estado sem interferência de uma religião específica, para garantir a liberdade religiosa e o sadio pluralismo. Este conceito nem sempre foi bem compreendido por certos grupos políticos ou </a:t>
            </a:r>
            <a:r>
              <a:rPr lang="pt-BR" sz="2300" b="1" dirty="0" smtClean="0"/>
              <a:t>religiosos.</a:t>
            </a:r>
          </a:p>
          <a:p>
            <a:r>
              <a:rPr lang="pt-BR" sz="2300" b="1" dirty="0"/>
              <a:t>O laicismo na sociedade brasileira, por exemplo, hostiliza qualquer forma de relevância política da fé e procura desqualificar o empenho social e político das religiões. Não cabe às Igrejas e a qualquer outra instituição religiosa definir e determinar os destinos da sociedade, como apregoa a doutrina. </a:t>
            </a:r>
            <a:endParaRPr lang="pt-BR" sz="2300" b="1" dirty="0" smtClean="0"/>
          </a:p>
          <a:p>
            <a:r>
              <a:rPr lang="pt-BR" sz="2300" b="1" dirty="0" smtClean="0"/>
              <a:t>Mas </a:t>
            </a:r>
            <a:r>
              <a:rPr lang="pt-BR" sz="2300" b="1" dirty="0"/>
              <a:t>o direito de manifestação e intervenção, com a exposição de suas doutrinas e posicionamentos éticos, em favor da dignidade humana e da justiça social</a:t>
            </a:r>
          </a:p>
        </p:txBody>
      </p:sp>
      <p:sp>
        <p:nvSpPr>
          <p:cNvPr id="5" name="Retângulo 4"/>
          <p:cNvSpPr/>
          <p:nvPr/>
        </p:nvSpPr>
        <p:spPr>
          <a:xfrm>
            <a:off x="2777707" y="0"/>
            <a:ext cx="8591908"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t>IGREJA – SOCIEDADE: CONVERGÊNCIAS E DIVERGÊNCIAS</a:t>
            </a:r>
            <a:endParaRPr lang="pt-BR" sz="2400" dirty="0"/>
          </a:p>
        </p:txBody>
      </p:sp>
    </p:spTree>
    <p:extLst>
      <p:ext uri="{BB962C8B-B14F-4D97-AF65-F5344CB8AC3E}">
        <p14:creationId xmlns:p14="http://schemas.microsoft.com/office/powerpoint/2010/main" val="24582614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588957"/>
            <a:ext cx="8915400" cy="4961745"/>
          </a:xfrm>
        </p:spPr>
        <p:txBody>
          <a:bodyPr>
            <a:normAutofit lnSpcReduction="10000"/>
          </a:bodyPr>
          <a:lstStyle/>
          <a:p>
            <a:r>
              <a:rPr lang="pt-BR" b="1" dirty="0"/>
              <a:t>Não cabe às Igrejas e a qualquer outra instituição religiosa definir e determinar os destinos da sociedade, como apregoa a doutrina. Mas o direito de manifestação e intervenção, com a exposição de suas doutrinas e posicionamentos éticos, em favor da dignidade humana e da justiça social.</a:t>
            </a:r>
          </a:p>
          <a:p>
            <a:r>
              <a:rPr lang="pt-BR" b="1" dirty="0"/>
              <a:t>A Igreja reconhece a laicidade, não tem pretensões de influir no poder para impor suas ideias e doutrinas. Por isso, não tem partido nem apoia nenhum partido. </a:t>
            </a:r>
            <a:endParaRPr lang="pt-BR" b="1" dirty="0" smtClean="0"/>
          </a:p>
          <a:p>
            <a:r>
              <a:rPr lang="pt-BR" b="1" dirty="0" smtClean="0"/>
              <a:t>Sua </a:t>
            </a:r>
            <a:r>
              <a:rPr lang="pt-BR" b="1" dirty="0"/>
              <a:t>participação na sociedade se caracteriza pelo fomento de valores em prol da vida, da dignidade das pessoas e do bem comum, a partir de Jesus Cristo. É o seu modo de servir. </a:t>
            </a:r>
            <a:endParaRPr lang="pt-BR" b="1" dirty="0" smtClean="0"/>
          </a:p>
          <a:p>
            <a:r>
              <a:rPr lang="pt-BR" b="1" dirty="0" smtClean="0"/>
              <a:t>Ela </a:t>
            </a:r>
            <a:r>
              <a:rPr lang="pt-BR" b="1" dirty="0"/>
              <a:t>repudia com veemência a proposição do laicismo, pelo preconceito contra a religião, em particular contra o catolicismo, e a incompreensão das raízes religiosas presentes na história e no povo brasileiro. </a:t>
            </a:r>
            <a:endParaRPr lang="pt-BR" b="1" dirty="0" smtClean="0"/>
          </a:p>
          <a:p>
            <a:r>
              <a:rPr lang="pt-BR" b="1" dirty="0" smtClean="0"/>
              <a:t>A </a:t>
            </a:r>
            <a:r>
              <a:rPr lang="pt-BR" b="1" dirty="0"/>
              <a:t>atuação do cristão na política é uma das exigências de sua missão de testemunhar o Evangelho na vida. </a:t>
            </a:r>
          </a:p>
        </p:txBody>
      </p:sp>
      <p:sp>
        <p:nvSpPr>
          <p:cNvPr id="5" name="Retângulo 4"/>
          <p:cNvSpPr/>
          <p:nvPr/>
        </p:nvSpPr>
        <p:spPr>
          <a:xfrm>
            <a:off x="2777707" y="0"/>
            <a:ext cx="8591908"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t>IGREJA – SOCIEDADE: CONVERGÊNCIAS E DIVERGÊNCIAS</a:t>
            </a:r>
            <a:endParaRPr lang="pt-BR" sz="2400" dirty="0"/>
          </a:p>
        </p:txBody>
      </p:sp>
    </p:spTree>
    <p:extLst>
      <p:ext uri="{BB962C8B-B14F-4D97-AF65-F5344CB8AC3E}">
        <p14:creationId xmlns:p14="http://schemas.microsoft.com/office/powerpoint/2010/main" val="27777904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364105"/>
            <a:ext cx="8915400" cy="5246557"/>
          </a:xfrm>
        </p:spPr>
        <p:txBody>
          <a:bodyPr>
            <a:normAutofit/>
          </a:bodyPr>
          <a:lstStyle/>
          <a:p>
            <a:r>
              <a:rPr lang="pt-BR" b="1" dirty="0"/>
              <a:t>4.6. A cultura do descartável</a:t>
            </a:r>
            <a:endParaRPr lang="pt-BR" dirty="0"/>
          </a:p>
          <a:p>
            <a:r>
              <a:rPr lang="pt-BR" b="1" dirty="0"/>
              <a:t>Esta forma de cultura moderna e materialista distancia as pessoas dos valores éticos e espirituais. Impulsionada por estruturas sociais e econômicas, ela tende a transformar as pessoas em puros consumidores, estimulando-as a uma busca constante de satisfações de demandas que o próprio mercado propõe.</a:t>
            </a:r>
          </a:p>
          <a:p>
            <a:r>
              <a:rPr lang="pt-BR" b="1" dirty="0"/>
              <a:t>Na sociedade de mercado, tudo é passível de ser instrumentalizado, tornado objeto de satisfação do sujeito. Uma vez usado, o objeto é descartado, não tem mais nenhum valor. </a:t>
            </a:r>
            <a:endParaRPr lang="pt-BR" b="1" dirty="0" smtClean="0"/>
          </a:p>
          <a:p>
            <a:r>
              <a:rPr lang="pt-BR" b="1" dirty="0" smtClean="0"/>
              <a:t>Este </a:t>
            </a:r>
            <a:r>
              <a:rPr lang="pt-BR" b="1" dirty="0"/>
              <a:t>processo de objetivação não ocorre somente com as coisas, mas também com as próprias pessoas. Forma-se assim uma cultura do </a:t>
            </a:r>
            <a:r>
              <a:rPr lang="pt-BR" b="1" dirty="0" smtClean="0"/>
              <a:t>descartável.</a:t>
            </a:r>
          </a:p>
          <a:p>
            <a:r>
              <a:rPr lang="pt-BR" b="1" dirty="0"/>
              <a:t>A Igreja no Brasil tem histórico de denúncia deste processo na sociedade em que as pessoas são vistas apenas sob o prisma da produção e do consumo. Quando não se prestam a estas funções, tendem a ser descartadas e vão compor a massa sobrante da sociedade.</a:t>
            </a:r>
            <a:r>
              <a:rPr lang="pt-BR" b="1" dirty="0" smtClean="0"/>
              <a:t> </a:t>
            </a:r>
            <a:endParaRPr lang="pt-BR" b="1" dirty="0"/>
          </a:p>
        </p:txBody>
      </p:sp>
      <p:sp>
        <p:nvSpPr>
          <p:cNvPr id="4" name="Retângulo 3"/>
          <p:cNvSpPr/>
          <p:nvPr/>
        </p:nvSpPr>
        <p:spPr>
          <a:xfrm>
            <a:off x="6935638" y="379562"/>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7088038" y="531962"/>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2777707" y="0"/>
            <a:ext cx="8591908"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t>IGREJA – SOCIEDADE: CONVERGÊNCIAS E DIVERGÊNCIAS</a:t>
            </a:r>
            <a:endParaRPr lang="pt-BR" sz="2400" dirty="0"/>
          </a:p>
        </p:txBody>
      </p:sp>
    </p:spTree>
    <p:extLst>
      <p:ext uri="{BB962C8B-B14F-4D97-AF65-F5344CB8AC3E}">
        <p14:creationId xmlns:p14="http://schemas.microsoft.com/office/powerpoint/2010/main" val="7426978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064302"/>
            <a:ext cx="8915400" cy="5561349"/>
          </a:xfrm>
        </p:spPr>
        <p:txBody>
          <a:bodyPr>
            <a:normAutofit fontScale="92500" lnSpcReduction="20000"/>
          </a:bodyPr>
          <a:lstStyle/>
          <a:p>
            <a:r>
              <a:rPr lang="pt-BR" b="1" dirty="0"/>
              <a:t>4.7. Sinais de novos tempos</a:t>
            </a:r>
            <a:endParaRPr lang="pt-BR" dirty="0"/>
          </a:p>
          <a:p>
            <a:r>
              <a:rPr lang="pt-BR" b="1" dirty="0"/>
              <a:t>Em contraposição à cultura do descartável, do relativismo e do materialismo, encontram-se também os sinais da formação de uma nova cultura em muitos homens e mulheres, crentes ou </a:t>
            </a:r>
            <a:r>
              <a:rPr lang="pt-BR" b="1" dirty="0" smtClean="0"/>
              <a:t>não. </a:t>
            </a:r>
            <a:endParaRPr lang="pt-BR" b="1" dirty="0"/>
          </a:p>
          <a:p>
            <a:r>
              <a:rPr lang="pt-BR" b="1" dirty="0"/>
              <a:t>S</a:t>
            </a:r>
            <a:r>
              <a:rPr lang="pt-BR" b="1" dirty="0" smtClean="0"/>
              <a:t>e </a:t>
            </a:r>
            <a:r>
              <a:rPr lang="pt-BR" b="1" dirty="0"/>
              <a:t>empenham em construir uma cultura que permita uma maior realização humana, que respeite e ajude a desenvolver a pluridimensionalidade da pessoa humana, sua autonomia e abertura ao outro e a Deus.</a:t>
            </a:r>
          </a:p>
          <a:p>
            <a:r>
              <a:rPr lang="pt-BR" b="1" dirty="0"/>
              <a:t>Esta cultura é marcada pelo respeito à consciência de cada um, pela tolerância e abertura à diferença e </a:t>
            </a:r>
            <a:r>
              <a:rPr lang="pt-BR" b="1" dirty="0" err="1"/>
              <a:t>multiculturalidade</a:t>
            </a:r>
            <a:r>
              <a:rPr lang="pt-BR" b="1" dirty="0"/>
              <a:t>, pela solidariedade com todo o criado, pela rejeição das injustiças e por uma nova sensibilidade para com os pobres. </a:t>
            </a:r>
            <a:endParaRPr lang="pt-BR" b="1" dirty="0" smtClean="0"/>
          </a:p>
          <a:p>
            <a:r>
              <a:rPr lang="pt-BR" b="1" dirty="0" smtClean="0"/>
              <a:t>Os </a:t>
            </a:r>
            <a:r>
              <a:rPr lang="pt-BR" b="1" dirty="0"/>
              <a:t>desafios ambientais e sociais suscitam a busca de soluções concretas para a construção de uma sociedade mais harmônica e sustentável, baseada no respeito aos direitos humanos e no compromisso com as gerações atuais e futuras</a:t>
            </a:r>
            <a:r>
              <a:rPr lang="pt-BR" b="1" dirty="0" smtClean="0"/>
              <a:t>.</a:t>
            </a:r>
          </a:p>
          <a:p>
            <a:r>
              <a:rPr lang="pt-BR" b="1" dirty="0"/>
              <a:t>A</a:t>
            </a:r>
            <a:r>
              <a:rPr lang="pt-BR" b="1" dirty="0" smtClean="0"/>
              <a:t> </a:t>
            </a:r>
            <a:r>
              <a:rPr lang="pt-BR" b="1" dirty="0"/>
              <a:t>Igreja contribui para esse debate fundamental na sociedade com a proposta de uma ecologia humana. A intenção é integrar o respeito à sã convivência na sociedade com o bom relacionamento com a </a:t>
            </a:r>
            <a:r>
              <a:rPr lang="pt-BR" b="1" dirty="0" smtClean="0"/>
              <a:t>natureza.</a:t>
            </a:r>
          </a:p>
          <a:p>
            <a:r>
              <a:rPr lang="pt-BR" b="1" dirty="0"/>
              <a:t>Uma parte das novas gerações, movida pela esperança e pelo desejo de construir um mundo melhor, não aceita a indiferença, a violência e a exclusão. Esse movimento busca construir sínteses novas e criativas entre razão e sensibilidade, indivíduo e comunidade, global e local</a:t>
            </a:r>
          </a:p>
          <a:p>
            <a:endParaRPr lang="pt-BR" dirty="0"/>
          </a:p>
        </p:txBody>
      </p:sp>
      <p:sp>
        <p:nvSpPr>
          <p:cNvPr id="5" name="Retângulo 4"/>
          <p:cNvSpPr/>
          <p:nvPr/>
        </p:nvSpPr>
        <p:spPr>
          <a:xfrm>
            <a:off x="2777707" y="0"/>
            <a:ext cx="8591908"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t>IGREJA – SOCIEDADE: CONVERGÊNCIAS E DIVERGÊNCIAS</a:t>
            </a:r>
            <a:endParaRPr lang="pt-BR" sz="2400" dirty="0"/>
          </a:p>
        </p:txBody>
      </p:sp>
    </p:spTree>
    <p:extLst>
      <p:ext uri="{BB962C8B-B14F-4D97-AF65-F5344CB8AC3E}">
        <p14:creationId xmlns:p14="http://schemas.microsoft.com/office/powerpoint/2010/main" val="23143295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364105"/>
            <a:ext cx="8915400" cy="5276538"/>
          </a:xfrm>
        </p:spPr>
        <p:txBody>
          <a:bodyPr>
            <a:normAutofit/>
          </a:bodyPr>
          <a:lstStyle/>
          <a:p>
            <a:r>
              <a:rPr lang="pt-BR" b="1" dirty="0"/>
              <a:t>4.8. Esperança diante dos desafios</a:t>
            </a:r>
            <a:endParaRPr lang="pt-BR" dirty="0"/>
          </a:p>
          <a:p>
            <a:r>
              <a:rPr lang="pt-BR" b="1" dirty="0"/>
              <a:t>O Papa Francisco exortou todos os cristãos a não assumirem uma posição pessimista diante das dificuldades presentes, nem uma posição meramente reativa ou pior, de resistência e isolamento. </a:t>
            </a:r>
            <a:endParaRPr lang="pt-BR" b="1" dirty="0" smtClean="0"/>
          </a:p>
          <a:p>
            <a:r>
              <a:rPr lang="pt-BR" b="1" dirty="0" smtClean="0"/>
              <a:t>Ele </a:t>
            </a:r>
            <a:r>
              <a:rPr lang="pt-BR" b="1" dirty="0"/>
              <a:t>os chamou a unir forças com os homens e mulheres de boa vontade que desejam ser construtores do desenvolvimento humano integral:</a:t>
            </a:r>
          </a:p>
          <a:p>
            <a:r>
              <a:rPr lang="pt-BR" b="1" dirty="0"/>
              <a:t>O individualismo pós-moderno e globalizado favorece um estilo de vida que debilita o desenvolvimento e a estabilidade dos vínculos entre as pessoas e distorce os vínculos familiares. </a:t>
            </a:r>
            <a:endParaRPr lang="pt-BR" b="1" dirty="0" smtClean="0"/>
          </a:p>
          <a:p>
            <a:r>
              <a:rPr lang="pt-BR" b="1" dirty="0" smtClean="0"/>
              <a:t>A </a:t>
            </a:r>
            <a:r>
              <a:rPr lang="pt-BR" b="1" dirty="0"/>
              <a:t>ação pastoral deve mostrar ainda melhor que a relação com o nosso Pai exige e incentiva uma comunhão que cura, promove e fortalece os vínculos interpessoais. </a:t>
            </a:r>
            <a:endParaRPr lang="pt-BR" b="1" dirty="0" smtClean="0"/>
          </a:p>
          <a:p>
            <a:r>
              <a:rPr lang="pt-BR" b="1" dirty="0" smtClean="0"/>
              <a:t>Enquanto </a:t>
            </a:r>
            <a:r>
              <a:rPr lang="pt-BR" b="1" dirty="0"/>
              <a:t>no mundo, especialmente nalguns países, se reacendem várias formas de guerras e conflitos, nós, cristãos, insistimos na proposta de reconhecer o outro, de curar as feridas, de construir pontes, de estreitar laços e de nos ajudarmos “a carregar as cargas uns dos outros”</a:t>
            </a:r>
          </a:p>
        </p:txBody>
      </p:sp>
      <p:sp>
        <p:nvSpPr>
          <p:cNvPr id="5" name="Retângulo 4"/>
          <p:cNvSpPr/>
          <p:nvPr/>
        </p:nvSpPr>
        <p:spPr>
          <a:xfrm>
            <a:off x="2777707" y="0"/>
            <a:ext cx="8591908"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t>IGREJA – SOCIEDADE: CONVERGÊNCIAS E DIVERGÊNCIAS</a:t>
            </a:r>
            <a:endParaRPr lang="pt-BR" sz="2400" dirty="0"/>
          </a:p>
        </p:txBody>
      </p:sp>
    </p:spTree>
    <p:extLst>
      <p:ext uri="{BB962C8B-B14F-4D97-AF65-F5344CB8AC3E}">
        <p14:creationId xmlns:p14="http://schemas.microsoft.com/office/powerpoint/2010/main" val="35057540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289154"/>
            <a:ext cx="8915400" cy="5261548"/>
          </a:xfrm>
        </p:spPr>
        <p:txBody>
          <a:bodyPr>
            <a:normAutofit lnSpcReduction="10000"/>
          </a:bodyPr>
          <a:lstStyle/>
          <a:p>
            <a:r>
              <a:rPr lang="pt-BR" b="1" dirty="0"/>
              <a:t>A complexidade dos processos sociais tem sua origem nas intensas transformações vividas nos últimos anos pela sociedade brasileira. Os limites efetivos dos chamados e documentos eclesiais para alterar tais fenômenos sociais são evidentes. </a:t>
            </a:r>
            <a:endParaRPr lang="pt-BR" b="1" dirty="0" smtClean="0"/>
          </a:p>
          <a:p>
            <a:r>
              <a:rPr lang="pt-BR" b="1" dirty="0" smtClean="0"/>
              <a:t>Os </a:t>
            </a:r>
            <a:r>
              <a:rPr lang="pt-BR" b="1" dirty="0"/>
              <a:t>desafios colocados às relações entre Igreja e sociedade assumiram no Brasil características próprias, revelando novas temáticas, com uma natureza tão dinâmica que as análises sociais, econômicas ou culturais simplistas não conseguem propor respostas adequadas aos desafios dessa realidade, quanto mais modificá-los</a:t>
            </a:r>
            <a:r>
              <a:rPr lang="pt-BR" b="1" dirty="0" smtClean="0"/>
              <a:t>.</a:t>
            </a:r>
          </a:p>
          <a:p>
            <a:r>
              <a:rPr lang="pt-BR" b="1" dirty="0"/>
              <a:t>Face a essa situação, é preciso sensibilidade maior e um aprofundamento das questões sociais, numa visão integradora. A Igreja, partindo de Jesus Cristo, propõe-se a servir, nesse contexto desafiador, com uma mensagem salvadora que cura feridas, ilumina e descortina um horizonte para além dessas realidades. </a:t>
            </a:r>
            <a:endParaRPr lang="pt-BR" b="1" dirty="0" smtClean="0"/>
          </a:p>
          <a:p>
            <a:r>
              <a:rPr lang="pt-BR" b="1" dirty="0" smtClean="0"/>
              <a:t>Ao </a:t>
            </a:r>
            <a:r>
              <a:rPr lang="pt-BR" b="1" dirty="0"/>
              <a:t>chegar ao coração de cada homem e de cada mulher, a Boa Nova e a esperança da Ressurreição podem mostrar-lhes quanto são amados por Deus e capazes de contribuir para criar uma nova e renovada humanidade.</a:t>
            </a:r>
          </a:p>
          <a:p>
            <a:endParaRPr lang="pt-BR" dirty="0"/>
          </a:p>
        </p:txBody>
      </p:sp>
      <p:sp>
        <p:nvSpPr>
          <p:cNvPr id="5" name="Retângulo 4"/>
          <p:cNvSpPr/>
          <p:nvPr/>
        </p:nvSpPr>
        <p:spPr>
          <a:xfrm>
            <a:off x="2777707" y="0"/>
            <a:ext cx="8591908"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t>IGREJA – SOCIEDADE: CONVERGÊNCIAS E DIVERGÊNCIAS</a:t>
            </a:r>
            <a:endParaRPr lang="pt-BR" sz="2400" dirty="0"/>
          </a:p>
        </p:txBody>
      </p:sp>
    </p:spTree>
    <p:extLst>
      <p:ext uri="{BB962C8B-B14F-4D97-AF65-F5344CB8AC3E}">
        <p14:creationId xmlns:p14="http://schemas.microsoft.com/office/powerpoint/2010/main" val="942575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36762"/>
            <a:ext cx="8915400" cy="5710687"/>
          </a:xfrm>
        </p:spPr>
        <p:txBody>
          <a:bodyPr>
            <a:normAutofit/>
          </a:bodyPr>
          <a:lstStyle/>
          <a:p>
            <a:r>
              <a:rPr lang="pt-BR" b="1" dirty="0"/>
              <a:t>1- </a:t>
            </a:r>
            <a:r>
              <a:rPr lang="pt-BR" b="1" dirty="0">
                <a:effectLst>
                  <a:outerShdw blurRad="38100" dist="38100" dir="2700000" algn="tl">
                    <a:srgbClr val="000000">
                      <a:alpha val="43137"/>
                    </a:srgbClr>
                  </a:outerShdw>
                </a:effectLst>
              </a:rPr>
              <a:t>BREVE HISTÓRICO DAS RELAÇÕES IGREJA E SOCIEDADE NO BRASIL</a:t>
            </a:r>
            <a:endParaRPr lang="pt-BR" sz="1600" b="1" dirty="0">
              <a:effectLst>
                <a:outerShdw blurRad="38100" dist="38100" dir="2700000" algn="tl">
                  <a:srgbClr val="000000">
                    <a:alpha val="43137"/>
                  </a:srgbClr>
                </a:outerShdw>
              </a:effectLst>
            </a:endParaRPr>
          </a:p>
          <a:p>
            <a:pPr lvl="1"/>
            <a:r>
              <a:rPr lang="pt-BR" sz="2400" b="1" dirty="0" smtClean="0"/>
              <a:t>1.1.Das </a:t>
            </a:r>
            <a:r>
              <a:rPr lang="pt-BR" sz="2400" b="1" dirty="0"/>
              <a:t>origens à </a:t>
            </a:r>
            <a:r>
              <a:rPr lang="pt-BR" sz="2400" b="1" dirty="0" smtClean="0"/>
              <a:t>Cristandade</a:t>
            </a:r>
          </a:p>
          <a:p>
            <a:pPr lvl="1"/>
            <a:r>
              <a:rPr lang="pt-BR" sz="2400" b="1" dirty="0"/>
              <a:t>As origens do Cristianismo estão radicadas na vida, pregação, morte e ressurreição de Jesus Cristo. Ele assumiu e viveu a cultura de seu povo, participando ativamente dos problemas daquela sociedade</a:t>
            </a:r>
            <a:r>
              <a:rPr lang="pt-BR" sz="2400" b="1" dirty="0" smtClean="0"/>
              <a:t>.</a:t>
            </a:r>
          </a:p>
          <a:p>
            <a:pPr lvl="1"/>
            <a:r>
              <a:rPr lang="pt-BR" sz="2400" b="1" dirty="0"/>
              <a:t>Os seus discípulos viam em Jesus a realização das expectativas messiânicas presentes na fé e tradição do povo de Israel</a:t>
            </a:r>
            <a:r>
              <a:rPr lang="pt-BR" sz="2400" b="1" dirty="0" smtClean="0"/>
              <a:t>.</a:t>
            </a:r>
          </a:p>
          <a:p>
            <a:pPr lvl="1"/>
            <a:r>
              <a:rPr lang="pt-BR" sz="2400" b="1" dirty="0"/>
              <a:t>As primeiras comunidades cristãs sofreram e foram perseguidas, mas o exemplo dos mártires as tornava ainda mais unidas. O cristianismo fortalecido por este testemunho cresceu e se espalhou pelo mundo daquela época</a:t>
            </a:r>
            <a:r>
              <a:rPr lang="pt-BR" sz="2400" b="1" dirty="0" smtClean="0"/>
              <a:t>.</a:t>
            </a:r>
          </a:p>
          <a:p>
            <a:pPr lvl="1"/>
            <a:endParaRPr lang="pt-BR" sz="1400" dirty="0"/>
          </a:p>
          <a:p>
            <a:endParaRPr lang="pt-BR" dirty="0"/>
          </a:p>
        </p:txBody>
      </p:sp>
      <p:sp>
        <p:nvSpPr>
          <p:cNvPr id="6" name="Retângulo 5"/>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928126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10883"/>
            <a:ext cx="8915400" cy="5943600"/>
          </a:xfrm>
        </p:spPr>
        <p:txBody>
          <a:bodyPr>
            <a:normAutofit lnSpcReduction="10000"/>
          </a:bodyPr>
          <a:lstStyle/>
          <a:p>
            <a:r>
              <a:rPr lang="pt-BR" sz="2400" b="1" dirty="0" smtClean="0">
                <a:effectLst>
                  <a:outerShdw blurRad="38100" dist="38100" dir="2700000" algn="tl">
                    <a:srgbClr val="000000">
                      <a:alpha val="43137"/>
                    </a:srgbClr>
                  </a:outerShdw>
                </a:effectLst>
              </a:rPr>
              <a:t>A cristandade</a:t>
            </a:r>
          </a:p>
          <a:p>
            <a:r>
              <a:rPr lang="pt-BR" sz="2700" b="1" dirty="0"/>
              <a:t>Alguns séculos mais tarde, para suprir carências da sociedade civil, a Igreja, já mais bem estruturada, pôde servir na construção da civilização europeia, após a desarticulação das estruturas do Império Romano. </a:t>
            </a:r>
            <a:endParaRPr lang="pt-BR" sz="2700" b="1" dirty="0" smtClean="0"/>
          </a:p>
          <a:p>
            <a:r>
              <a:rPr lang="pt-BR" sz="2700" b="1" dirty="0" smtClean="0"/>
              <a:t>Esta </a:t>
            </a:r>
            <a:r>
              <a:rPr lang="pt-BR" sz="2700" b="1" dirty="0"/>
              <a:t>nova configuração sociocultural desenvolvida no continente europeu, com a participação expressiva da Igreja na sociedade civil, ficou conhecida como </a:t>
            </a:r>
            <a:r>
              <a:rPr lang="pt-BR" sz="2700" b="1" u="sng" dirty="0"/>
              <a:t>Cristandade</a:t>
            </a:r>
            <a:r>
              <a:rPr lang="pt-BR" sz="2700" b="1" dirty="0"/>
              <a:t>. </a:t>
            </a:r>
            <a:endParaRPr lang="pt-BR" sz="2700" b="1" dirty="0" smtClean="0"/>
          </a:p>
          <a:p>
            <a:r>
              <a:rPr lang="pt-BR" sz="2700" b="1" dirty="0" smtClean="0"/>
              <a:t>A </a:t>
            </a:r>
            <a:r>
              <a:rPr lang="pt-BR" sz="2700" b="1" dirty="0"/>
              <a:t>principal característica dessa sociedade é que a vida das pessoas e das instituições era organizada com inspiração cristã. Este modelo social vigorou durante a Idade Média</a:t>
            </a:r>
            <a:r>
              <a:rPr lang="pt-BR" sz="2700" b="1" dirty="0" smtClean="0"/>
              <a:t>.</a:t>
            </a:r>
            <a:endParaRPr lang="pt-BR" sz="2700" b="1" dirty="0"/>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4002687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664233"/>
            <a:ext cx="8915400" cy="6193767"/>
          </a:xfrm>
        </p:spPr>
        <p:txBody>
          <a:bodyPr>
            <a:noAutofit/>
          </a:bodyPr>
          <a:lstStyle/>
          <a:p>
            <a:r>
              <a:rPr lang="pt-BR" sz="2100" b="1" dirty="0"/>
              <a:t>No século XVI ocorreram fatos de grande repercussão e forte implicação na sociedade da época</a:t>
            </a:r>
            <a:r>
              <a:rPr lang="pt-BR" sz="2100" b="1" dirty="0" smtClean="0"/>
              <a:t>, a ponto de gerar crise </a:t>
            </a:r>
            <a:r>
              <a:rPr lang="pt-BR" sz="2100" b="1" dirty="0"/>
              <a:t>e </a:t>
            </a:r>
            <a:r>
              <a:rPr lang="pt-BR" sz="2100" b="1" dirty="0" smtClean="0"/>
              <a:t>abalar as </a:t>
            </a:r>
            <a:r>
              <a:rPr lang="pt-BR" sz="2100" b="1" dirty="0"/>
              <a:t>bases da chamada Cristandade. </a:t>
            </a:r>
            <a:endParaRPr lang="pt-BR" sz="2100" b="1" dirty="0" smtClean="0"/>
          </a:p>
          <a:p>
            <a:r>
              <a:rPr lang="pt-BR" sz="2100" b="1" dirty="0" smtClean="0"/>
              <a:t>Entre </a:t>
            </a:r>
            <a:r>
              <a:rPr lang="pt-BR" sz="2100" b="1" dirty="0"/>
              <a:t>estes, são dignos de nota a </a:t>
            </a:r>
            <a:r>
              <a:rPr lang="pt-BR" sz="2100" b="1" u="sng" dirty="0"/>
              <a:t>Reforma Protestante </a:t>
            </a:r>
            <a:r>
              <a:rPr lang="pt-BR" sz="2100" b="1" dirty="0"/>
              <a:t>e o Humanismo. A Reforma introduziu uma fratura no cristianismo. </a:t>
            </a:r>
            <a:r>
              <a:rPr lang="pt-BR" sz="2100" b="1" dirty="0" smtClean="0"/>
              <a:t>O </a:t>
            </a:r>
            <a:r>
              <a:rPr lang="pt-BR" sz="2100" b="1" dirty="0"/>
              <a:t>Humanismo reivindicava uma sociedade articulada sobre bases humanas e não a partir de conteúdos da fé.</a:t>
            </a:r>
          </a:p>
          <a:p>
            <a:r>
              <a:rPr lang="pt-BR" sz="2100" b="1" dirty="0"/>
              <a:t>Com esta crise, e devido à ameaça dos árabes, </a:t>
            </a:r>
            <a:r>
              <a:rPr lang="pt-BR" sz="2100" b="1" dirty="0" smtClean="0"/>
              <a:t>o </a:t>
            </a:r>
            <a:r>
              <a:rPr lang="pt-BR" sz="2100" b="1" dirty="0"/>
              <a:t>Papado intensificou as relações com os Reinos de Portugal e da Espanha, nos quais o espírito da Cristandade permaneceu mais forte. </a:t>
            </a:r>
            <a:endParaRPr lang="pt-BR" sz="2100" b="1" dirty="0" smtClean="0"/>
          </a:p>
          <a:p>
            <a:r>
              <a:rPr lang="pt-BR" sz="2100" b="1" dirty="0" smtClean="0"/>
              <a:t>Esta </a:t>
            </a:r>
            <a:r>
              <a:rPr lang="pt-BR" sz="2100" b="1" dirty="0"/>
              <a:t>aliança resultou no </a:t>
            </a:r>
            <a:r>
              <a:rPr lang="pt-BR" sz="2100" b="1" u="sng" dirty="0"/>
              <a:t>Padroado</a:t>
            </a:r>
            <a:r>
              <a:rPr lang="pt-BR" sz="2100" b="1" dirty="0"/>
              <a:t>, um modo de relação entre a Santa Sé e o Estado Português, que conferia ao monarca a tarefa de defender a fé e o direito de intervir em assuntos eclesiásticos, </a:t>
            </a:r>
            <a:r>
              <a:rPr lang="pt-BR" sz="2100" b="1" dirty="0" smtClean="0"/>
              <a:t>como </a:t>
            </a:r>
            <a:r>
              <a:rPr lang="pt-BR" sz="2100" b="1" dirty="0"/>
              <a:t>nomeação e manutenção de clérigos e fundação de dioceses. Cabia também ao monarca português enviar missionários e gerir os trabalhos eclesiásticos realizados no Brasil</a:t>
            </a:r>
            <a:r>
              <a:rPr lang="pt-BR" sz="2100" b="1" dirty="0" smtClean="0"/>
              <a:t>.</a:t>
            </a:r>
            <a:endParaRPr lang="pt-BR" sz="2100" b="1" dirty="0"/>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1962542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07365"/>
            <a:ext cx="8915400" cy="6081623"/>
          </a:xfrm>
        </p:spPr>
        <p:txBody>
          <a:bodyPr>
            <a:normAutofit/>
          </a:bodyPr>
          <a:lstStyle/>
          <a:p>
            <a:r>
              <a:rPr lang="pt-BR" sz="2000" b="1" dirty="0"/>
              <a:t>O regime do Padroado não impediu que a Igreja desenvolvesse sua missão na Terra de Santa Cruz com </a:t>
            </a:r>
            <a:r>
              <a:rPr lang="pt-BR" sz="2000" b="1" u="sng" dirty="0"/>
              <a:t>espírito missionário</a:t>
            </a:r>
            <a:r>
              <a:rPr lang="pt-BR" sz="2000" b="1" dirty="0"/>
              <a:t>, junto aos habitantes deste novo mundo. A título de exemplo, os jesuítas, tão logo chegaram, foram morar com os índios em aldeias. Estudaram sua língua, na época chamada “brasílica”.</a:t>
            </a:r>
          </a:p>
          <a:p>
            <a:r>
              <a:rPr lang="pt-BR" sz="2000" b="1" dirty="0"/>
              <a:t>Houve uma verdadeira saída de si ao encontro do outro por parte dos missionários. Eles amaram e valorizaram a Terra de Santa Cruz e difundiram </a:t>
            </a:r>
            <a:r>
              <a:rPr lang="pt-BR" sz="2000" b="1" u="sng" dirty="0"/>
              <a:t>a ideia de que se tratava de um lugar de salvação</a:t>
            </a:r>
            <a:r>
              <a:rPr lang="pt-BR" sz="2000" b="1" dirty="0"/>
              <a:t>. Desenvolveram obras de aldeamento em proximidade aos primeiros colégios aqui instalados. </a:t>
            </a:r>
            <a:endParaRPr lang="pt-BR" sz="2000" b="1" dirty="0" smtClean="0"/>
          </a:p>
          <a:p>
            <a:r>
              <a:rPr lang="pt-BR" sz="2000" b="1" dirty="0"/>
              <a:t>A missão da Igreja durante o povoamento do Brasil não ficou restrita aos missionários clássicos. Os </a:t>
            </a:r>
            <a:r>
              <a:rPr lang="pt-BR" sz="2000" b="1" u="sng" dirty="0"/>
              <a:t>cristãos leigos e leigas </a:t>
            </a:r>
            <a:r>
              <a:rPr lang="pt-BR" sz="2000" b="1" dirty="0"/>
              <a:t>também exerceram um importante papel evangelizador. </a:t>
            </a:r>
            <a:endParaRPr lang="pt-BR" sz="2000" b="1" dirty="0" smtClean="0"/>
          </a:p>
          <a:p>
            <a:r>
              <a:rPr lang="pt-BR" sz="2000" b="1" dirty="0" smtClean="0"/>
              <a:t>Por </a:t>
            </a:r>
            <a:r>
              <a:rPr lang="pt-BR" sz="2000" b="1" dirty="0"/>
              <a:t>exemplo, as confrarias leigas, mucamas e donas-de-casa, músicos e cantadores populares, e, ainda, os ermitães e os denominados irmãos, beatos e beatas, quilombolas e outros. A ação dessas pessoas contribuiu na </a:t>
            </a:r>
            <a:r>
              <a:rPr lang="pt-BR" sz="2000" b="1" u="sng" dirty="0"/>
              <a:t>formação do catolicismo vivido pela grande maioria do povo brasileiro.</a:t>
            </a:r>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4087519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690113"/>
            <a:ext cx="8915400" cy="6167887"/>
          </a:xfrm>
        </p:spPr>
        <p:txBody>
          <a:bodyPr>
            <a:noAutofit/>
          </a:bodyPr>
          <a:lstStyle/>
          <a:p>
            <a:r>
              <a:rPr lang="pt-BR" sz="2100" b="1" dirty="0"/>
              <a:t>Com a proclamação da </a:t>
            </a:r>
            <a:r>
              <a:rPr lang="pt-BR" sz="2100" b="1" i="1" dirty="0"/>
              <a:t>Independência do Brasil </a:t>
            </a:r>
            <a:r>
              <a:rPr lang="pt-BR" sz="2100" b="1" dirty="0"/>
              <a:t>em relação ao Reino de Portugal, em 1822, Dom Pedro I foi aclamado Imperador. Em 1824, o </a:t>
            </a:r>
            <a:r>
              <a:rPr lang="pt-BR" sz="2100" b="1" u="sng" dirty="0"/>
              <a:t>Estado imperial </a:t>
            </a:r>
            <a:r>
              <a:rPr lang="pt-BR" sz="2100" b="1" dirty="0"/>
              <a:t>nascente ganhou uma Constituição, que, a exemplo do Reino Português, </a:t>
            </a:r>
            <a:r>
              <a:rPr lang="pt-BR" sz="2100" b="1" u="sng" dirty="0"/>
              <a:t>reconheceu a “Religião Católica Apostólica Romana” como religião oficial do Império Brasileiro. </a:t>
            </a:r>
            <a:endParaRPr lang="pt-BR" sz="2100" b="1" u="sng" dirty="0" smtClean="0"/>
          </a:p>
          <a:p>
            <a:r>
              <a:rPr lang="pt-BR" sz="2100" b="1" dirty="0" smtClean="0"/>
              <a:t>O </a:t>
            </a:r>
            <a:r>
              <a:rPr lang="pt-BR" sz="2100" b="1" dirty="0"/>
              <a:t>Estado Monárquico nascente se mostrava precário e desarticulado nessa função. Muitos </a:t>
            </a:r>
            <a:r>
              <a:rPr lang="pt-BR" sz="2100" b="1" u="sng" dirty="0"/>
              <a:t>bispos e padres tiveram papéis de destaque na administração imperial</a:t>
            </a:r>
            <a:r>
              <a:rPr lang="pt-BR" sz="2100" b="1" dirty="0"/>
              <a:t>, chefiando cargos públicos, aconselhando os Imperadores e personalidades políticas, mediando conciliações durante os conflitos e revoltas civis</a:t>
            </a:r>
            <a:r>
              <a:rPr lang="pt-BR" sz="2100" b="1" dirty="0" smtClean="0"/>
              <a:t>.</a:t>
            </a:r>
          </a:p>
          <a:p>
            <a:r>
              <a:rPr lang="pt-BR" sz="2100" b="1" dirty="0"/>
              <a:t>No entanto, o sistema régio do </a:t>
            </a:r>
            <a:r>
              <a:rPr lang="pt-BR" sz="2100" b="1" u="sng" dirty="0"/>
              <a:t>Padroado trouxe inúmeros descontentamentos à Igreja</a:t>
            </a:r>
            <a:r>
              <a:rPr lang="pt-BR" sz="2100" b="1" dirty="0"/>
              <a:t>, sendo um dos motivos do apoio de muitos eclesiásticos ao movimento militar que extinguiu a Monarquia e implantou o sistema republicano em 1889.</a:t>
            </a:r>
          </a:p>
          <a:p>
            <a:r>
              <a:rPr lang="pt-BR" sz="2100" b="1" dirty="0"/>
              <a:t>O Padroado Régio chegou ao fim por meio da Constituição Republicana de 1891</a:t>
            </a:r>
            <a:r>
              <a:rPr lang="pt-BR" sz="2100" dirty="0"/>
              <a:t>. </a:t>
            </a:r>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2071352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1929</TotalTime>
  <Words>7007</Words>
  <Application>Microsoft Office PowerPoint</Application>
  <PresentationFormat>Widescreen</PresentationFormat>
  <Paragraphs>304</Paragraphs>
  <Slides>46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46</vt:i4>
      </vt:variant>
    </vt:vector>
  </HeadingPairs>
  <TitlesOfParts>
    <vt:vector size="50" baseType="lpstr">
      <vt:lpstr>Arial</vt:lpstr>
      <vt:lpstr>Century Gothic</vt:lpstr>
      <vt:lpstr>Wingdings 3</vt:lpstr>
      <vt:lpstr>Cacho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ADM</dc:creator>
  <cp:lastModifiedBy>ADM</cp:lastModifiedBy>
  <cp:revision>50</cp:revision>
  <dcterms:created xsi:type="dcterms:W3CDTF">2014-10-15T14:13:43Z</dcterms:created>
  <dcterms:modified xsi:type="dcterms:W3CDTF">2014-12-10T18:51:16Z</dcterms:modified>
</cp:coreProperties>
</file>