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4" autoAdjust="0"/>
    <p:restoredTop sz="94660"/>
  </p:normalViewPr>
  <p:slideViewPr>
    <p:cSldViewPr snapToGrid="0">
      <p:cViewPr varScale="1">
        <p:scale>
          <a:sx n="89" d="100"/>
          <a:sy n="89" d="100"/>
        </p:scale>
        <p:origin x="466" y="8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B61BEF0D-F0BB-DE4B-95CE-6DB70DBA9567}" type="datetimeFigureOut">
              <a:rPr lang="en-US" dirty="0"/>
              <a:pPr/>
              <a:t>10/24/2014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Foto Panorâmica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t-BR" smtClean="0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10/24/2014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e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10/24/2014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çã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10/24/2014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rtão de No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10/24/2014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r o Cartão de No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10/24/2014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dadeiro ou Fals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10/24/2014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10/24/2014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10/24/2014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647F38-B617-4D2F-AE0A-013F0C4D2C57}" type="datetimeFigureOut">
              <a:rPr lang="en-US" dirty="0"/>
              <a:t>10/24/2014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799C9-84D9-46D2-A11E-BCF8A720529D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10/24/2014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FA754-D5C3-4E66-96A6-867B257F58DC}" type="datetimeFigureOut">
              <a:rPr lang="en-US" dirty="0"/>
              <a:t>10/24/2014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4065D-F351-4B03-BD91-D8A6B8D4B362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10/24/2014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10/24/2014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10/24/2014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10/24/2014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t-BR" smtClean="0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10/24/2014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10/24/2014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8" r:id="rId2"/>
    <p:sldLayoutId id="2147483651" r:id="rId3"/>
    <p:sldLayoutId id="2147483669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57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58" r:id="rId16"/>
    <p:sldLayoutId id="2147483659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9022" y="3736861"/>
            <a:ext cx="3980520" cy="2887675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pt-BR" dirty="0" smtClean="0"/>
              <a:t>Segunda Parte</a:t>
            </a:r>
            <a:endParaRPr lang="pt-BR" dirty="0"/>
          </a:p>
        </p:txBody>
      </p:sp>
      <p:pic>
        <p:nvPicPr>
          <p:cNvPr id="6" name="Imagem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127" y="86590"/>
            <a:ext cx="1908464" cy="19084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33102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 flipH="1">
            <a:off x="669171" y="768927"/>
            <a:ext cx="863069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b="1" dirty="0" smtClean="0"/>
              <a:t>A relação Igreja – sociedade à luz da palavra de Deus </a:t>
            </a:r>
            <a:endParaRPr lang="pt-BR" sz="2800" b="1" dirty="0"/>
          </a:p>
        </p:txBody>
      </p:sp>
      <p:sp>
        <p:nvSpPr>
          <p:cNvPr id="3" name="CaixaDeTexto 2"/>
          <p:cNvSpPr txBox="1"/>
          <p:nvPr/>
        </p:nvSpPr>
        <p:spPr>
          <a:xfrm rot="20297944" flipH="1">
            <a:off x="5864627" y="1840077"/>
            <a:ext cx="3040382" cy="400110"/>
          </a:xfrm>
          <a:prstGeom prst="rect">
            <a:avLst/>
          </a:prstGeom>
        </p:spPr>
        <p:style>
          <a:lnRef idx="0">
            <a:scrgbClr r="0" g="0" b="0"/>
          </a:lnRef>
          <a:fillRef idx="1003">
            <a:schemeClr val="lt2"/>
          </a:fillRef>
          <a:effectRef idx="0">
            <a:scrgbClr r="0" g="0" b="0"/>
          </a:effectRef>
          <a:fontRef idx="major"/>
        </p:style>
        <p:txBody>
          <a:bodyPr wrap="square" rtlCol="0">
            <a:spAutoFit/>
          </a:bodyPr>
          <a:lstStyle/>
          <a:p>
            <a:r>
              <a:rPr lang="pt-BR" sz="2000" dirty="0" smtClean="0"/>
              <a:t>Deus é um criador amoroso</a:t>
            </a:r>
            <a:endParaRPr lang="pt-BR" sz="2000" dirty="0"/>
          </a:p>
        </p:txBody>
      </p:sp>
      <p:sp>
        <p:nvSpPr>
          <p:cNvPr id="4" name="CaixaDeTexto 3"/>
          <p:cNvSpPr txBox="1"/>
          <p:nvPr/>
        </p:nvSpPr>
        <p:spPr>
          <a:xfrm flipH="1">
            <a:off x="1012072" y="3143311"/>
            <a:ext cx="748769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b="1" dirty="0" smtClean="0"/>
              <a:t>O povo de Israel, chamado a ser sinal para todos </a:t>
            </a:r>
            <a:endParaRPr lang="pt-BR" sz="2800" b="1" dirty="0"/>
          </a:p>
        </p:txBody>
      </p:sp>
      <p:sp>
        <p:nvSpPr>
          <p:cNvPr id="5" name="CaixaDeTexto 4"/>
          <p:cNvSpPr txBox="1"/>
          <p:nvPr/>
        </p:nvSpPr>
        <p:spPr>
          <a:xfrm rot="20740496" flipH="1">
            <a:off x="5133617" y="4078054"/>
            <a:ext cx="3372891" cy="369332"/>
          </a:xfrm>
          <a:prstGeom prst="rect">
            <a:avLst/>
          </a:prstGeom>
        </p:spPr>
        <p:style>
          <a:lnRef idx="0">
            <a:scrgbClr r="0" g="0" b="0"/>
          </a:lnRef>
          <a:fillRef idx="1003">
            <a:schemeClr val="dk1"/>
          </a:fillRef>
          <a:effectRef idx="0">
            <a:scrgbClr r="0" g="0" b="0"/>
          </a:effectRef>
          <a:fontRef idx="major"/>
        </p:style>
        <p:txBody>
          <a:bodyPr wrap="square" rtlCol="0">
            <a:spAutoFit/>
          </a:bodyPr>
          <a:lstStyle/>
          <a:p>
            <a:r>
              <a:rPr lang="pt-BR" dirty="0" smtClean="0"/>
              <a:t>Deus faz aliança com o seu povo</a:t>
            </a:r>
            <a:endParaRPr lang="pt-BR" dirty="0"/>
          </a:p>
        </p:txBody>
      </p:sp>
      <p:sp>
        <p:nvSpPr>
          <p:cNvPr id="6" name="CaixaDeTexto 5"/>
          <p:cNvSpPr txBox="1"/>
          <p:nvPr/>
        </p:nvSpPr>
        <p:spPr>
          <a:xfrm flipH="1">
            <a:off x="8499763" y="4021724"/>
            <a:ext cx="1783081" cy="923330"/>
          </a:xfrm>
          <a:prstGeom prst="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pt-BR" dirty="0" smtClean="0"/>
              <a:t>Maná</a:t>
            </a:r>
          </a:p>
          <a:p>
            <a:r>
              <a:rPr lang="pt-BR" dirty="0" smtClean="0"/>
              <a:t>Ano Sabático</a:t>
            </a:r>
          </a:p>
          <a:p>
            <a:r>
              <a:rPr lang="pt-BR" dirty="0" smtClean="0"/>
              <a:t>Ano Jubilar  </a:t>
            </a:r>
            <a:endParaRPr lang="pt-BR" dirty="0"/>
          </a:p>
        </p:txBody>
      </p:sp>
      <p:sp>
        <p:nvSpPr>
          <p:cNvPr id="7" name="CaixaDeTexto 6"/>
          <p:cNvSpPr txBox="1"/>
          <p:nvPr/>
        </p:nvSpPr>
        <p:spPr>
          <a:xfrm flipH="1">
            <a:off x="1012071" y="5517695"/>
            <a:ext cx="677071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2000" b="1" dirty="0" smtClean="0"/>
              <a:t>“Ai dos pastores de Israel que apascentam a si mesmos! Não são os pastores que devem apascentar as ovelhas” (Ez,34,2)</a:t>
            </a:r>
            <a:endParaRPr lang="pt-BR" sz="2000" b="1" dirty="0"/>
          </a:p>
        </p:txBody>
      </p:sp>
      <p:pic>
        <p:nvPicPr>
          <p:cNvPr id="8" name="Imagem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49282" y="732620"/>
            <a:ext cx="1656359" cy="15426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30749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m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60202" y="4423571"/>
            <a:ext cx="2667000" cy="1714500"/>
          </a:xfrm>
          <a:prstGeom prst="rect">
            <a:avLst/>
          </a:prstGeom>
        </p:spPr>
      </p:pic>
      <p:sp>
        <p:nvSpPr>
          <p:cNvPr id="2" name="CaixaDeTexto 1"/>
          <p:cNvSpPr txBox="1"/>
          <p:nvPr/>
        </p:nvSpPr>
        <p:spPr>
          <a:xfrm>
            <a:off x="665018" y="831273"/>
            <a:ext cx="681643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b="1" dirty="0" smtClean="0"/>
              <a:t>O exílio e a relação de Israel com as nações gentias</a:t>
            </a:r>
            <a:endParaRPr lang="pt-BR" sz="2400" b="1" dirty="0"/>
          </a:p>
        </p:txBody>
      </p:sp>
      <p:sp>
        <p:nvSpPr>
          <p:cNvPr id="3" name="CaixaDeTexto 2"/>
          <p:cNvSpPr txBox="1"/>
          <p:nvPr/>
        </p:nvSpPr>
        <p:spPr>
          <a:xfrm flipH="1">
            <a:off x="2321327" y="1465119"/>
            <a:ext cx="560693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/>
              <a:t>O exílio provocou profunda crise no povo Israel </a:t>
            </a:r>
            <a:endParaRPr lang="pt-BR" dirty="0"/>
          </a:p>
        </p:txBody>
      </p:sp>
      <p:sp>
        <p:nvSpPr>
          <p:cNvPr id="4" name="CaixaDeTexto 3"/>
          <p:cNvSpPr txBox="1"/>
          <p:nvPr/>
        </p:nvSpPr>
        <p:spPr>
          <a:xfrm flipH="1">
            <a:off x="4187536" y="2109356"/>
            <a:ext cx="67125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/>
              <a:t>Os profetas falaram com clareza que não basta orar, oferecer sacrifício </a:t>
            </a:r>
            <a:endParaRPr lang="pt-BR" dirty="0"/>
          </a:p>
        </p:txBody>
      </p:sp>
      <p:sp>
        <p:nvSpPr>
          <p:cNvPr id="5" name="CaixaDeTexto 4"/>
          <p:cNvSpPr txBox="1"/>
          <p:nvPr/>
        </p:nvSpPr>
        <p:spPr>
          <a:xfrm flipH="1">
            <a:off x="1047400" y="3190009"/>
            <a:ext cx="711985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b="1" dirty="0" smtClean="0"/>
              <a:t>Jesus e a organização social de seu tempo</a:t>
            </a:r>
            <a:endParaRPr lang="pt-BR" sz="2400" b="1" dirty="0"/>
          </a:p>
        </p:txBody>
      </p:sp>
      <p:sp>
        <p:nvSpPr>
          <p:cNvPr id="6" name="CaixaDeTexto 5"/>
          <p:cNvSpPr txBox="1"/>
          <p:nvPr/>
        </p:nvSpPr>
        <p:spPr>
          <a:xfrm flipH="1">
            <a:off x="1791389" y="3714570"/>
            <a:ext cx="9472355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pt-BR" dirty="0" smtClean="0"/>
              <a:t>Deus se faz humano em Jesus Cristo </a:t>
            </a:r>
            <a:endParaRPr lang="pt-BR" dirty="0"/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pt-BR" dirty="0" smtClean="0"/>
              <a:t>Jesus realizou sua missão em meio aos problemas e injustiças da sociedade de seu tempo.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pt-BR" dirty="0" smtClean="0"/>
              <a:t>Ele demostrou amor e cuidado pelos pequenos e marginalizados.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pt-BR" dirty="0" smtClean="0"/>
              <a:t>Mulheres e criança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pt-BR" dirty="0" smtClean="0"/>
              <a:t>Prostitutas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pt-BR" dirty="0" smtClean="0"/>
              <a:t>Doentes 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pt-BR" dirty="0" smtClean="0"/>
              <a:t>Prostitutas 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pt-BR" dirty="0" smtClean="0"/>
              <a:t>Endemoninhados  </a:t>
            </a:r>
          </a:p>
          <a:p>
            <a:r>
              <a:rPr lang="pt-BR" dirty="0" smtClean="0"/>
              <a:t> 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9461485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800100" y="841662"/>
            <a:ext cx="598516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 smtClean="0"/>
              <a:t>Autoridades religiosas foram censuradas por Jesus</a:t>
            </a:r>
          </a:p>
          <a:p>
            <a:endParaRPr lang="pt-BR" dirty="0"/>
          </a:p>
          <a:p>
            <a:r>
              <a:rPr lang="pt-BR" dirty="0" smtClean="0"/>
              <a:t>“Amarram fardos pesados e insuportáveis e os põem nos ombros dos outros” (</a:t>
            </a:r>
            <a:r>
              <a:rPr lang="pt-BR" dirty="0" err="1" smtClean="0"/>
              <a:t>Mt</a:t>
            </a:r>
            <a:r>
              <a:rPr lang="pt-BR" dirty="0" smtClean="0"/>
              <a:t> 23,4)</a:t>
            </a:r>
          </a:p>
          <a:p>
            <a:endParaRPr lang="pt-BR" dirty="0"/>
          </a:p>
        </p:txBody>
      </p:sp>
      <p:sp>
        <p:nvSpPr>
          <p:cNvPr id="3" name="CaixaDeTexto 2"/>
          <p:cNvSpPr txBox="1"/>
          <p:nvPr/>
        </p:nvSpPr>
        <p:spPr>
          <a:xfrm flipH="1">
            <a:off x="1823604" y="3044536"/>
            <a:ext cx="4599018" cy="523220"/>
          </a:xfrm>
          <a:prstGeom prst="rect">
            <a:avLst/>
          </a:prstGeom>
        </p:spPr>
        <p:style>
          <a:lnRef idx="0">
            <a:scrgbClr r="0" g="0" b="0"/>
          </a:lnRef>
          <a:fillRef idx="1003">
            <a:schemeClr val="lt1"/>
          </a:fillRef>
          <a:effectRef idx="0">
            <a:scrgbClr r="0" g="0" b="0"/>
          </a:effectRef>
          <a:fontRef idx="major"/>
        </p:style>
        <p:txBody>
          <a:bodyPr wrap="square" rtlCol="0">
            <a:spAutoFit/>
          </a:bodyPr>
          <a:lstStyle/>
          <a:p>
            <a:r>
              <a:rPr lang="pt-BR" sz="2800" b="1" dirty="0" smtClean="0"/>
              <a:t>Jesus e a lógica do serviço</a:t>
            </a:r>
            <a:endParaRPr lang="pt-BR" sz="2800" b="1" dirty="0"/>
          </a:p>
        </p:txBody>
      </p:sp>
      <p:sp>
        <p:nvSpPr>
          <p:cNvPr id="4" name="CaixaDeTexto 3"/>
          <p:cNvSpPr txBox="1"/>
          <p:nvPr/>
        </p:nvSpPr>
        <p:spPr>
          <a:xfrm flipH="1">
            <a:off x="1699954" y="3719945"/>
            <a:ext cx="944533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/>
              <a:t>“Vinde a mim todos  que estais cansados sob o peso do vosso fardo e eu vos darei descanso”</a:t>
            </a:r>
          </a:p>
          <a:p>
            <a:endParaRPr lang="pt-BR" dirty="0" smtClean="0"/>
          </a:p>
          <a:p>
            <a:r>
              <a:rPr lang="pt-BR" dirty="0" smtClean="0"/>
              <a:t>“Eu vos louvo, ó Pai, Senhor do céu e da terra, porque ocultaste estas coisas aos sábios e entendidos e as revelastes aos pequenos”</a:t>
            </a:r>
          </a:p>
          <a:p>
            <a:endParaRPr lang="pt-BR" dirty="0" smtClean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pt-BR" dirty="0" smtClean="0"/>
              <a:t>Usou sua autoridade para servir  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pt-BR" dirty="0" smtClean="0"/>
              <a:t>Ele entendia a vida o poder na perspectiva do amor.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pt-BR" dirty="0" smtClean="0"/>
              <a:t>Ultima ceia </a:t>
            </a:r>
          </a:p>
        </p:txBody>
      </p:sp>
      <p:pic>
        <p:nvPicPr>
          <p:cNvPr id="5" name="Imagem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65826" y="841662"/>
            <a:ext cx="1879464" cy="26585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26574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623454" y="675409"/>
            <a:ext cx="10723418" cy="13542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b="1" dirty="0" smtClean="0"/>
              <a:t>A Igreja nascente a serviço de uma sociedade reconciliada. 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pt-BR" dirty="0" smtClean="0"/>
              <a:t>Paulo um missionário evangelizador 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pt-BR" dirty="0" smtClean="0"/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pt-BR" dirty="0" smtClean="0"/>
              <a:t>Paulo um missionário eminentemente urbano</a:t>
            </a:r>
            <a:endParaRPr lang="pt-BR" dirty="0"/>
          </a:p>
        </p:txBody>
      </p:sp>
      <p:sp>
        <p:nvSpPr>
          <p:cNvPr id="3" name="CaixaDeTexto 2"/>
          <p:cNvSpPr txBox="1"/>
          <p:nvPr/>
        </p:nvSpPr>
        <p:spPr>
          <a:xfrm>
            <a:off x="623454" y="2179796"/>
            <a:ext cx="11139055" cy="38472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b="1" dirty="0" smtClean="0"/>
              <a:t>A relação Igreja – sociedade à luz do magistério da Igreja</a:t>
            </a:r>
          </a:p>
          <a:p>
            <a:endParaRPr lang="pt-BR" dirty="0"/>
          </a:p>
          <a:p>
            <a:r>
              <a:rPr lang="pt-BR" dirty="0" smtClean="0"/>
              <a:t>O significado da relação da Igreja com a sociedade vem explicitado no inicio da Constituição Apostólica </a:t>
            </a:r>
            <a:r>
              <a:rPr lang="pt-BR" dirty="0" err="1" smtClean="0"/>
              <a:t>Gaudium</a:t>
            </a:r>
            <a:r>
              <a:rPr lang="pt-BR" dirty="0" smtClean="0"/>
              <a:t> et </a:t>
            </a:r>
            <a:r>
              <a:rPr lang="pt-BR" dirty="0" err="1" smtClean="0"/>
              <a:t>Spes</a:t>
            </a:r>
            <a:r>
              <a:rPr lang="pt-BR" dirty="0" smtClean="0"/>
              <a:t>: </a:t>
            </a:r>
          </a:p>
          <a:p>
            <a:endParaRPr lang="pt-BR" dirty="0"/>
          </a:p>
          <a:p>
            <a:r>
              <a:rPr lang="pt-BR" dirty="0" smtClean="0"/>
              <a:t>A missão da Igreja Católica é colocar à disposição do gênero humano as forças salvadoras que ela recebe de Cristo.</a:t>
            </a:r>
          </a:p>
          <a:p>
            <a:endParaRPr lang="pt-BR" dirty="0" smtClean="0"/>
          </a:p>
          <a:p>
            <a:r>
              <a:rPr lang="pt-BR" dirty="0" smtClean="0"/>
              <a:t>Os cristãos são anunciadores e agentes de uma ordem social  </a:t>
            </a:r>
          </a:p>
          <a:p>
            <a:endParaRPr lang="pt-BR" dirty="0"/>
          </a:p>
          <a:p>
            <a:r>
              <a:rPr lang="pt-BR" dirty="0" smtClean="0"/>
              <a:t>O indivíduo humano possui uma natureza social </a:t>
            </a:r>
          </a:p>
          <a:p>
            <a:endParaRPr lang="pt-BR" dirty="0"/>
          </a:p>
          <a:p>
            <a:r>
              <a:rPr lang="pt-BR" dirty="0" smtClean="0"/>
              <a:t>A Igreja,  “perita em humanidade”</a:t>
            </a:r>
          </a:p>
          <a:p>
            <a:endParaRPr lang="pt-BR" dirty="0"/>
          </a:p>
          <a:p>
            <a:r>
              <a:rPr lang="pt-BR" dirty="0" smtClean="0"/>
              <a:t>As relações da Igreja com a sociedade humana em geral são inerentes à sua própria natureza  </a:t>
            </a:r>
            <a:endParaRPr lang="pt-BR" dirty="0"/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80578" y="4234073"/>
            <a:ext cx="2352675" cy="1943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2384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592281" y="633845"/>
            <a:ext cx="524741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b="1" dirty="0" smtClean="0"/>
              <a:t>O anúncio do Evangelho:</a:t>
            </a:r>
            <a:endParaRPr lang="pt-BR" sz="2800" b="1" dirty="0"/>
          </a:p>
        </p:txBody>
      </p:sp>
      <p:sp>
        <p:nvSpPr>
          <p:cNvPr id="3" name="CaixaDeTexto 2"/>
          <p:cNvSpPr txBox="1"/>
          <p:nvPr/>
        </p:nvSpPr>
        <p:spPr>
          <a:xfrm>
            <a:off x="2784764" y="1537856"/>
            <a:ext cx="864523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pt-BR" dirty="0" smtClean="0"/>
              <a:t>A missão da Igreja é de cunho religioso, e não propriamente político, econômico e social </a:t>
            </a:r>
          </a:p>
          <a:p>
            <a:endParaRPr lang="pt-BR" dirty="0"/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pt-BR" dirty="0" smtClean="0"/>
              <a:t>A expressão “sinais dos tempos”</a:t>
            </a:r>
            <a:endParaRPr lang="pt-BR" dirty="0"/>
          </a:p>
        </p:txBody>
      </p:sp>
      <p:sp>
        <p:nvSpPr>
          <p:cNvPr id="4" name="CaixaDeTexto 3"/>
          <p:cNvSpPr txBox="1"/>
          <p:nvPr/>
        </p:nvSpPr>
        <p:spPr>
          <a:xfrm flipH="1">
            <a:off x="766850" y="3148445"/>
            <a:ext cx="99752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b="1" dirty="0" smtClean="0"/>
              <a:t>Opção pelo ser humano e preferencialmente  pelos pobres</a:t>
            </a:r>
            <a:endParaRPr lang="pt-BR" sz="2800" b="1" dirty="0"/>
          </a:p>
        </p:txBody>
      </p:sp>
      <p:sp>
        <p:nvSpPr>
          <p:cNvPr id="5" name="CaixaDeTexto 4"/>
          <p:cNvSpPr txBox="1"/>
          <p:nvPr/>
        </p:nvSpPr>
        <p:spPr>
          <a:xfrm flipH="1">
            <a:off x="1257300" y="4358924"/>
            <a:ext cx="643197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pt-BR" dirty="0" smtClean="0"/>
              <a:t>Cada homem, cada mulher é amado e amada por Jesus até o fim 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pt-BR" dirty="0"/>
          </a:p>
          <a:p>
            <a:endParaRPr lang="pt-BR" dirty="0"/>
          </a:p>
        </p:txBody>
      </p:sp>
      <p:pic>
        <p:nvPicPr>
          <p:cNvPr id="8" name="Imagem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93282" y="3656475"/>
            <a:ext cx="2721552" cy="25005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17652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 flipH="1">
            <a:off x="966354" y="777914"/>
            <a:ext cx="10006447" cy="51090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b="1" dirty="0" smtClean="0">
                <a:solidFill>
                  <a:srgbClr val="FF0000"/>
                </a:solidFill>
              </a:rPr>
              <a:t>A missão eclesial exige uma conversão pastoral</a:t>
            </a:r>
          </a:p>
          <a:p>
            <a:endParaRPr lang="pt-BR" sz="2800" b="1" dirty="0">
              <a:solidFill>
                <a:srgbClr val="FF0000"/>
              </a:solidFill>
            </a:endParaRPr>
          </a:p>
          <a:p>
            <a:endParaRPr lang="pt-BR" sz="800" dirty="0" smtClean="0"/>
          </a:p>
          <a:p>
            <a:pPr marL="457200" indent="-457200">
              <a:buFont typeface="Wingdings" panose="05000000000000000000" pitchFamily="2" charset="2"/>
              <a:buChar char="v"/>
            </a:pPr>
            <a:r>
              <a:rPr lang="pt-BR" sz="2800" dirty="0" smtClean="0"/>
              <a:t>Passar de uma pastoral de conservação a uma pastoral decididamente missionária.</a:t>
            </a:r>
          </a:p>
          <a:p>
            <a:pPr marL="171450" indent="-171450">
              <a:buFont typeface="Wingdings" panose="05000000000000000000" pitchFamily="2" charset="2"/>
              <a:buChar char="v"/>
            </a:pPr>
            <a:endParaRPr lang="pt-BR" sz="1000" dirty="0" smtClean="0"/>
          </a:p>
          <a:p>
            <a:pPr marL="457200" indent="-457200">
              <a:buFont typeface="Wingdings" panose="05000000000000000000" pitchFamily="2" charset="2"/>
              <a:buChar char="v"/>
            </a:pPr>
            <a:r>
              <a:rPr lang="pt-BR" sz="2800" dirty="0" smtClean="0"/>
              <a:t>A finalidade da Igreja é de ordem religiosa.</a:t>
            </a:r>
          </a:p>
          <a:p>
            <a:pPr marL="457200" indent="-457200">
              <a:buFont typeface="Wingdings" panose="05000000000000000000" pitchFamily="2" charset="2"/>
              <a:buChar char="v"/>
            </a:pPr>
            <a:endParaRPr lang="pt-BR" sz="2800" dirty="0"/>
          </a:p>
          <a:p>
            <a:pPr marL="457200" indent="-457200">
              <a:buFont typeface="Wingdings" panose="05000000000000000000" pitchFamily="2" charset="2"/>
              <a:buChar char="v"/>
            </a:pPr>
            <a:r>
              <a:rPr lang="pt-BR" sz="2800" dirty="0" smtClean="0"/>
              <a:t>Conversão Eclesial </a:t>
            </a:r>
          </a:p>
          <a:p>
            <a:pPr marL="457200" indent="-457200">
              <a:buFont typeface="Wingdings" panose="05000000000000000000" pitchFamily="2" charset="2"/>
              <a:buChar char="v"/>
            </a:pPr>
            <a:endParaRPr lang="pt-BR" sz="2800" dirty="0"/>
          </a:p>
          <a:p>
            <a:pPr marL="457200" indent="-457200">
              <a:buFont typeface="Wingdings" panose="05000000000000000000" pitchFamily="2" charset="2"/>
              <a:buChar char="v"/>
            </a:pPr>
            <a:r>
              <a:rPr lang="pt-BR" sz="2800" dirty="0" smtClean="0"/>
              <a:t>A pessoa humana vive na sociedade. A </a:t>
            </a:r>
            <a:r>
              <a:rPr lang="pt-BR" sz="2800" dirty="0"/>
              <a:t>sociedade não lhe é algo acessório, mas uma exigências da sua </a:t>
            </a:r>
            <a:r>
              <a:rPr lang="pt-BR" sz="2800" dirty="0" smtClean="0"/>
              <a:t>natureza.</a:t>
            </a:r>
            <a:endParaRPr lang="pt-BR" sz="2800" dirty="0"/>
          </a:p>
          <a:p>
            <a:r>
              <a:rPr lang="pt-BR" sz="2800" dirty="0" smtClean="0"/>
              <a:t>  </a:t>
            </a:r>
            <a:endParaRPr lang="pt-BR" sz="2800" dirty="0"/>
          </a:p>
        </p:txBody>
      </p:sp>
    </p:spTree>
    <p:extLst>
      <p:ext uri="{BB962C8B-B14F-4D97-AF65-F5344CB8AC3E}">
        <p14:creationId xmlns:p14="http://schemas.microsoft.com/office/powerpoint/2010/main" val="2172920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 flipH="1">
            <a:off x="893618" y="1231774"/>
            <a:ext cx="53928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/>
              <a:t>A família: primeira escola das virtudes sociais</a:t>
            </a:r>
            <a:endParaRPr lang="pt-BR" dirty="0"/>
          </a:p>
        </p:txBody>
      </p:sp>
      <p:sp>
        <p:nvSpPr>
          <p:cNvPr id="3" name="CaixaDeTexto 2"/>
          <p:cNvSpPr txBox="1"/>
          <p:nvPr/>
        </p:nvSpPr>
        <p:spPr>
          <a:xfrm flipH="1">
            <a:off x="1739436" y="2073437"/>
            <a:ext cx="58043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/>
              <a:t>O bem comum e o desenvolvimento da sociedade</a:t>
            </a:r>
            <a:endParaRPr lang="pt-BR" dirty="0"/>
          </a:p>
        </p:txBody>
      </p:sp>
      <p:sp>
        <p:nvSpPr>
          <p:cNvPr id="4" name="CaixaDeTexto 3"/>
          <p:cNvSpPr txBox="1"/>
          <p:nvPr/>
        </p:nvSpPr>
        <p:spPr>
          <a:xfrm flipH="1">
            <a:off x="2466798" y="2891044"/>
            <a:ext cx="56942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/>
              <a:t>A comunidade política e o serviço ao bem comum</a:t>
            </a:r>
            <a:endParaRPr lang="pt-BR" dirty="0"/>
          </a:p>
        </p:txBody>
      </p:sp>
      <p:sp>
        <p:nvSpPr>
          <p:cNvPr id="5" name="CaixaDeTexto 4"/>
          <p:cNvSpPr txBox="1"/>
          <p:nvPr/>
        </p:nvSpPr>
        <p:spPr>
          <a:xfrm flipH="1">
            <a:off x="3360417" y="3773086"/>
            <a:ext cx="50291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/>
              <a:t>Participação na promoção da Justiça social </a:t>
            </a:r>
            <a:endParaRPr lang="pt-BR" dirty="0"/>
          </a:p>
        </p:txBody>
      </p:sp>
      <p:sp>
        <p:nvSpPr>
          <p:cNvPr id="6" name="CaixaDeTexto 5"/>
          <p:cNvSpPr txBox="1"/>
          <p:nvPr/>
        </p:nvSpPr>
        <p:spPr>
          <a:xfrm flipH="1">
            <a:off x="4170906" y="4505052"/>
            <a:ext cx="58459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/>
              <a:t>A relação entre Igreja e Estado</a:t>
            </a:r>
            <a:endParaRPr lang="pt-BR" dirty="0"/>
          </a:p>
        </p:txBody>
      </p:sp>
      <p:sp>
        <p:nvSpPr>
          <p:cNvPr id="8" name="CaixaDeTexto 7"/>
          <p:cNvSpPr txBox="1"/>
          <p:nvPr/>
        </p:nvSpPr>
        <p:spPr>
          <a:xfrm flipH="1">
            <a:off x="5116480" y="5340927"/>
            <a:ext cx="50291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/>
              <a:t>A reforma do Estado com participação democrática  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1861999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  <p:bldP spid="6" grpId="0"/>
      <p:bldP spid="8" grpId="0"/>
    </p:bld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ânico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407</TotalTime>
  <Words>503</Words>
  <Application>Microsoft Office PowerPoint</Application>
  <PresentationFormat>Widescreen</PresentationFormat>
  <Paragraphs>73</Paragraphs>
  <Slides>8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8</vt:i4>
      </vt:variant>
    </vt:vector>
  </HeadingPairs>
  <TitlesOfParts>
    <vt:vector size="12" baseType="lpstr">
      <vt:lpstr>Arial</vt:lpstr>
      <vt:lpstr>Garamond</vt:lpstr>
      <vt:lpstr>Wingdings</vt:lpstr>
      <vt:lpstr>Orgânico</vt:lpstr>
      <vt:lpstr>Segunda Parte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Segunda Parte</dc:title>
  <dc:creator>Toninho Evangelista</dc:creator>
  <cp:lastModifiedBy>ADM</cp:lastModifiedBy>
  <cp:revision>20</cp:revision>
  <dcterms:created xsi:type="dcterms:W3CDTF">2014-10-18T01:21:36Z</dcterms:created>
  <dcterms:modified xsi:type="dcterms:W3CDTF">2014-10-24T03:11:39Z</dcterms:modified>
</cp:coreProperties>
</file>