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022" y="3736861"/>
            <a:ext cx="3980520" cy="2887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Segunda Parte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" y="86590"/>
            <a:ext cx="1908464" cy="190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1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669171" y="768927"/>
            <a:ext cx="8630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A relação Igreja – sociedade à luz da palavra de Deus 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 rot="20297944" flipH="1">
            <a:off x="5864627" y="1840077"/>
            <a:ext cx="3040382" cy="40011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pt-BR" sz="2000" dirty="0" smtClean="0"/>
              <a:t>Deus é um criador amoroso</a:t>
            </a:r>
            <a:endParaRPr lang="pt-BR" sz="2000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1012072" y="3143311"/>
            <a:ext cx="7487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O povo de Israel, chamado a ser sinal para todos </a:t>
            </a:r>
            <a:endParaRPr lang="pt-BR" sz="2800" b="1" dirty="0"/>
          </a:p>
        </p:txBody>
      </p:sp>
      <p:sp>
        <p:nvSpPr>
          <p:cNvPr id="5" name="CaixaDeTexto 4"/>
          <p:cNvSpPr txBox="1"/>
          <p:nvPr/>
        </p:nvSpPr>
        <p:spPr>
          <a:xfrm rot="20740496" flipH="1">
            <a:off x="5133617" y="4078054"/>
            <a:ext cx="3372891" cy="369332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pt-BR" dirty="0" smtClean="0"/>
              <a:t>Deus faz aliança com o seu povo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 flipH="1">
            <a:off x="8499763" y="4021724"/>
            <a:ext cx="1783081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dirty="0" smtClean="0"/>
              <a:t>Maná</a:t>
            </a:r>
          </a:p>
          <a:p>
            <a:r>
              <a:rPr lang="pt-BR" dirty="0" smtClean="0"/>
              <a:t>Ano Sabático</a:t>
            </a:r>
          </a:p>
          <a:p>
            <a:r>
              <a:rPr lang="pt-BR" dirty="0" smtClean="0"/>
              <a:t>Ano Jubilar  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 flipH="1">
            <a:off x="1012071" y="5517695"/>
            <a:ext cx="67707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 smtClean="0"/>
              <a:t>“Ai dos pastores de Israel que apascentam a si mesmos! Não são os pastores que devem apascentar as ovelhas” (Ez,34,2)</a:t>
            </a:r>
            <a:endParaRPr lang="pt-BR" sz="2000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82" y="732620"/>
            <a:ext cx="1656359" cy="154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07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202" y="4423571"/>
            <a:ext cx="2667000" cy="171450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65018" y="831273"/>
            <a:ext cx="6816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O exílio e a relação de Israel com as nações gentias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2321327" y="1465119"/>
            <a:ext cx="560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 exílio provocou profunda crise no povo Israel 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4187536" y="2109356"/>
            <a:ext cx="671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Os profetas falaram com clareza que não basta orar, oferecer sacrifício 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1047400" y="3190009"/>
            <a:ext cx="7119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Jesus e a organização social de seu tempo</a:t>
            </a:r>
            <a:endParaRPr lang="pt-BR" sz="2400" b="1" dirty="0"/>
          </a:p>
        </p:txBody>
      </p:sp>
      <p:sp>
        <p:nvSpPr>
          <p:cNvPr id="6" name="CaixaDeTexto 5"/>
          <p:cNvSpPr txBox="1"/>
          <p:nvPr/>
        </p:nvSpPr>
        <p:spPr>
          <a:xfrm flipH="1">
            <a:off x="1791389" y="3714570"/>
            <a:ext cx="94723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Deus se faz humano em Jesus Cristo </a:t>
            </a:r>
            <a:endParaRPr lang="pt-B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Jesus realizou sua missão em meio aos problemas e injustiças da sociedade de seu tempo.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Ele demostrou amor e cuidado pelos pequenos e marginalizados.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Mulheres e criança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Prostitutas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Doentes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Prostitutas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Endemoninhados  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614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00100" y="841662"/>
            <a:ext cx="59851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Autoridades religiosas foram censuradas por Jesus</a:t>
            </a:r>
          </a:p>
          <a:p>
            <a:endParaRPr lang="pt-BR" dirty="0"/>
          </a:p>
          <a:p>
            <a:r>
              <a:rPr lang="pt-BR" dirty="0" smtClean="0"/>
              <a:t>“Amarram fardos pesados e insuportáveis e os põem nos ombros dos outros” (</a:t>
            </a:r>
            <a:r>
              <a:rPr lang="pt-BR" dirty="0" err="1" smtClean="0"/>
              <a:t>Mt</a:t>
            </a:r>
            <a:r>
              <a:rPr lang="pt-BR" dirty="0" smtClean="0"/>
              <a:t> 23,4)</a:t>
            </a:r>
          </a:p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1823604" y="3044536"/>
            <a:ext cx="4599018" cy="52322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pt-BR" sz="2800" b="1" dirty="0" smtClean="0"/>
              <a:t>Jesus e a lógica do serviço</a:t>
            </a:r>
            <a:endParaRPr lang="pt-BR" sz="2800" b="1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1699954" y="3719945"/>
            <a:ext cx="9445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“Vinde a mim todos  que estais cansados sob o peso do vosso fardo e eu vos darei descanso”</a:t>
            </a:r>
          </a:p>
          <a:p>
            <a:endParaRPr lang="pt-BR" dirty="0" smtClean="0"/>
          </a:p>
          <a:p>
            <a:r>
              <a:rPr lang="pt-BR" dirty="0" smtClean="0"/>
              <a:t>“Eu vos louvo, ó Pai, Senhor do céu e da terra, porque ocultaste estas coisas aos sábios e entendidos e as revelastes aos pequenos”</a:t>
            </a:r>
          </a:p>
          <a:p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Usou sua autoridade para servir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Ele entendia a vida o poder na perspectiva do amor.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Ultima ceia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826" y="841662"/>
            <a:ext cx="1879464" cy="265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65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23454" y="675409"/>
            <a:ext cx="1072341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A Igreja nascente a serviço de uma sociedade reconciliada.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Paulo um missionário evangelizador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Paulo um missionário eminentemente urbano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23454" y="2179796"/>
            <a:ext cx="1113905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A relação Igreja – sociedade à luz do magistério da Igreja</a:t>
            </a:r>
          </a:p>
          <a:p>
            <a:endParaRPr lang="pt-BR" dirty="0"/>
          </a:p>
          <a:p>
            <a:r>
              <a:rPr lang="pt-BR" dirty="0" smtClean="0"/>
              <a:t>O significado da relação da Igreja com a sociedade vem explicitado no inicio da Constituição Apostólica </a:t>
            </a:r>
            <a:r>
              <a:rPr lang="pt-BR" dirty="0" err="1" smtClean="0"/>
              <a:t>Gaudium</a:t>
            </a:r>
            <a:r>
              <a:rPr lang="pt-BR" dirty="0" smtClean="0"/>
              <a:t> et </a:t>
            </a:r>
            <a:r>
              <a:rPr lang="pt-BR" dirty="0" err="1" smtClean="0"/>
              <a:t>Spes</a:t>
            </a:r>
            <a:r>
              <a:rPr lang="pt-BR" dirty="0" smtClean="0"/>
              <a:t>: </a:t>
            </a:r>
          </a:p>
          <a:p>
            <a:endParaRPr lang="pt-BR" dirty="0"/>
          </a:p>
          <a:p>
            <a:r>
              <a:rPr lang="pt-BR" dirty="0" smtClean="0"/>
              <a:t>A missão da Igreja Católica é colocar à disposição do gênero humano as forças salvadoras que ela recebe de Cristo.</a:t>
            </a:r>
          </a:p>
          <a:p>
            <a:endParaRPr lang="pt-BR" dirty="0" smtClean="0"/>
          </a:p>
          <a:p>
            <a:r>
              <a:rPr lang="pt-BR" dirty="0" smtClean="0"/>
              <a:t>Os cristãos são anunciadores e agentes de uma ordem social  </a:t>
            </a:r>
          </a:p>
          <a:p>
            <a:endParaRPr lang="pt-BR" dirty="0"/>
          </a:p>
          <a:p>
            <a:r>
              <a:rPr lang="pt-BR" dirty="0" smtClean="0"/>
              <a:t>O indivíduo humano possui uma natureza social </a:t>
            </a:r>
          </a:p>
          <a:p>
            <a:endParaRPr lang="pt-BR" dirty="0"/>
          </a:p>
          <a:p>
            <a:r>
              <a:rPr lang="pt-BR" dirty="0" smtClean="0"/>
              <a:t>A Igreja,  “perita em humanidade”</a:t>
            </a:r>
          </a:p>
          <a:p>
            <a:endParaRPr lang="pt-BR" dirty="0"/>
          </a:p>
          <a:p>
            <a:r>
              <a:rPr lang="pt-BR" dirty="0" smtClean="0"/>
              <a:t>As relações da Igreja com a sociedade humana em geral são inerentes à sua própria natureza 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578" y="4234073"/>
            <a:ext cx="2352675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92281" y="633845"/>
            <a:ext cx="5247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O anúncio do Evangelho: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2784764" y="1537856"/>
            <a:ext cx="8645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A missão da Igreja é de cunho religioso, e não propriamente político, econômico e social </a:t>
            </a:r>
          </a:p>
          <a:p>
            <a:endParaRPr lang="pt-B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A expressão “sinais dos tempos”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766850" y="3148445"/>
            <a:ext cx="9975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Opção pelo ser humano e preferencialmente  pelos pobres</a:t>
            </a:r>
            <a:endParaRPr lang="pt-BR" sz="2800" b="1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1257300" y="4358924"/>
            <a:ext cx="6431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Cada homem, cada mulher é amado e amada por Jesus até o fim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dirty="0"/>
          </a:p>
          <a:p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3656475"/>
            <a:ext cx="2721552" cy="250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6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966354" y="777914"/>
            <a:ext cx="10006447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</a:rPr>
              <a:t>A missão eclesial exige uma conversão pastoral</a:t>
            </a:r>
          </a:p>
          <a:p>
            <a:endParaRPr lang="pt-BR" sz="2800" b="1" dirty="0">
              <a:solidFill>
                <a:srgbClr val="FF0000"/>
              </a:solidFill>
            </a:endParaRPr>
          </a:p>
          <a:p>
            <a:endParaRPr lang="pt-BR" sz="800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dirty="0" smtClean="0"/>
              <a:t>Passar de uma pastoral de conservação a uma pastoral decididamente missionária.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pt-BR" sz="1000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dirty="0" smtClean="0"/>
              <a:t>A finalidade da Igreja é de ordem religiosa.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pt-BR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dirty="0" smtClean="0"/>
              <a:t>Conversão Eclesial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pt-BR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dirty="0" smtClean="0"/>
              <a:t>A pessoa humana vive na sociedade. A </a:t>
            </a:r>
            <a:r>
              <a:rPr lang="pt-BR" sz="2800" dirty="0"/>
              <a:t>sociedade não lhe é algo acessório, mas uma exigências da sua </a:t>
            </a:r>
            <a:r>
              <a:rPr lang="pt-BR" sz="2800" dirty="0" smtClean="0"/>
              <a:t>natureza.</a:t>
            </a:r>
            <a:endParaRPr lang="pt-BR" sz="2800" dirty="0"/>
          </a:p>
          <a:p>
            <a:r>
              <a:rPr lang="pt-BR" sz="2800" dirty="0" smtClean="0"/>
              <a:t> 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1729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893618" y="1231774"/>
            <a:ext cx="5392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 família: primeira escola das virtudes sociais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1739436" y="2073437"/>
            <a:ext cx="5804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 bem comum e o desenvolvimento da sociedade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2466798" y="2891044"/>
            <a:ext cx="569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 comunidade política e o serviço ao bem comum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3360417" y="3773086"/>
            <a:ext cx="5029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Participação na promoção da Justiça social 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 flipH="1">
            <a:off x="4170906" y="4505052"/>
            <a:ext cx="5845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 relação entre Igreja e Estado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 flipH="1">
            <a:off x="5116480" y="5340927"/>
            <a:ext cx="5029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 reforma do Estado com participação democrática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619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â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407</TotalTime>
  <Words>503</Words>
  <Application>Microsoft Office PowerPoint</Application>
  <PresentationFormat>Widescreen</PresentationFormat>
  <Paragraphs>73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Garamond</vt:lpstr>
      <vt:lpstr>Wingdings</vt:lpstr>
      <vt:lpstr>Orgânico</vt:lpstr>
      <vt:lpstr>Segunda Parte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Segunda Parte</dc:title>
  <dc:creator>Toninho Evangelista</dc:creator>
  <cp:lastModifiedBy>ADM</cp:lastModifiedBy>
  <cp:revision>20</cp:revision>
  <dcterms:created xsi:type="dcterms:W3CDTF">2014-10-18T01:21:36Z</dcterms:created>
  <dcterms:modified xsi:type="dcterms:W3CDTF">2014-10-24T03:11:39Z</dcterms:modified>
</cp:coreProperties>
</file>