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9" autoAdjust="0"/>
    <p:restoredTop sz="94049" autoAdjust="0"/>
  </p:normalViewPr>
  <p:slideViewPr>
    <p:cSldViewPr snapToGrid="0">
      <p:cViewPr varScale="1">
        <p:scale>
          <a:sx n="84" d="100"/>
          <a:sy n="84" d="100"/>
        </p:scale>
        <p:origin x="4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3B76B-E606-4707-A5FD-3F302776214F}" type="datetimeFigureOut">
              <a:rPr lang="pt-BR" smtClean="0"/>
              <a:t>24/10/2014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DC6F5-3763-4094-ABFD-EAEC0F407D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3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C6F5-3763-4094-ABFD-EAEC0F407DC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5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ln w="571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pt-BR" dirty="0" smtClean="0"/>
              <a:t>Primeiro momento – VER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Relação: Igreja e Sociedade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092871">
            <a:off x="9880606" y="857762"/>
            <a:ext cx="1639888" cy="459639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CF 2015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128154"/>
            <a:ext cx="1918855" cy="1918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6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6">
                <a:lumMod val="77000"/>
              </a:schemeClr>
            </a:gs>
            <a:gs pos="38000">
              <a:schemeClr val="accent6">
                <a:lumMod val="89000"/>
              </a:schemeClr>
            </a:gs>
            <a:gs pos="48000">
              <a:schemeClr val="accent6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161004" y="734588"/>
            <a:ext cx="591866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As minorias na sociedade brasileira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1331692" y="4950533"/>
            <a:ext cx="50624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Grupos sociais que requerem atenção: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Dependentes químicos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O fenômeno da migração 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flipH="1">
            <a:off x="5802085" y="5855363"/>
            <a:ext cx="6027419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“Os pobres e excluídos têm rosto, têm uma corporeidade, trajetória de vida e esperança”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5" y="1909790"/>
            <a:ext cx="1727155" cy="281180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60675" y="1479910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Indígenas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16007" y="2000326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Quilombolas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6244363" y="1909790"/>
            <a:ext cx="1595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Pescadores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20" y="2508057"/>
            <a:ext cx="2318274" cy="169013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294704" y="549922"/>
            <a:ext cx="3259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Comunidades tradicionais  </a:t>
            </a:r>
            <a:endParaRPr lang="pt-BR" b="1" dirty="0" smtClean="0"/>
          </a:p>
          <a:p>
            <a:pPr algn="ctr"/>
            <a:r>
              <a:rPr lang="pt-BR" b="1" dirty="0" smtClean="0"/>
              <a:t>e </a:t>
            </a:r>
            <a:r>
              <a:rPr lang="pt-BR" b="1" dirty="0"/>
              <a:t>povos nômades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317" y="1356623"/>
            <a:ext cx="2619375" cy="17430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67" y="3421755"/>
            <a:ext cx="2600325" cy="17621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72" y="2524451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228600" y="154126"/>
            <a:ext cx="542306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Violência na sociedade brasileira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 flipH="1">
            <a:off x="7661265" y="308759"/>
            <a:ext cx="4269476" cy="275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Maiores taxas de homicídios: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Alagoas = 55,3%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Espirito Santo = 39,4%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Pará = 34,6%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Baia = 34,4%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 smtClean="0"/>
              <a:t>Paraíba = 32,8%</a:t>
            </a:r>
          </a:p>
          <a:p>
            <a:r>
              <a:rPr lang="pt-BR" dirty="0"/>
              <a:t>	</a:t>
            </a:r>
            <a:r>
              <a:rPr lang="pt-BR" dirty="0" smtClean="0"/>
              <a:t>			(para cada 100 mil) 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1523999" y="3144234"/>
            <a:ext cx="101707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Nas motivações de mortes violentas estão: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 smtClean="0"/>
              <a:t>O comercio de drogas e </a:t>
            </a:r>
            <a:r>
              <a:rPr lang="pt-BR" dirty="0" err="1" smtClean="0"/>
              <a:t>drogadição</a:t>
            </a:r>
            <a:endParaRPr lang="pt-BR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 smtClean="0"/>
              <a:t>O baixo índice de esclarecimentos dos delitos (impunidade)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 smtClean="0"/>
              <a:t>Mesmo com a impunidade temos uma população carcerária de mais de meio milhão. 													</a:t>
            </a:r>
            <a:r>
              <a:rPr lang="pt-BR" b="1" dirty="0" smtClean="0"/>
              <a:t>A maioria é jovem, negra e pobre  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 flipH="1">
            <a:off x="5007429" y="5889171"/>
            <a:ext cx="69233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Neste contexto está a discussão sobre a diminuição da maioridade penal e até a pena de morte.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Coração 6"/>
          <p:cNvSpPr/>
          <p:nvPr/>
        </p:nvSpPr>
        <p:spPr>
          <a:xfrm>
            <a:off x="2460172" y="1419359"/>
            <a:ext cx="707571" cy="533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228600" y="3409071"/>
            <a:ext cx="1012372" cy="1001486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osto feliz 8"/>
          <p:cNvSpPr/>
          <p:nvPr/>
        </p:nvSpPr>
        <p:spPr>
          <a:xfrm>
            <a:off x="425682" y="626403"/>
            <a:ext cx="1404258" cy="1397845"/>
          </a:xfrm>
          <a:prstGeom prst="smileyFac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ol 9"/>
          <p:cNvSpPr/>
          <p:nvPr/>
        </p:nvSpPr>
        <p:spPr>
          <a:xfrm flipH="1" flipV="1">
            <a:off x="2220686" y="2693254"/>
            <a:ext cx="478972" cy="556240"/>
          </a:xfrm>
          <a:prstGeom prst="su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2" y="4981575"/>
            <a:ext cx="24288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9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184262" y="697676"/>
            <a:ext cx="7762308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/>
              <a:t>O serviço da Igreja à sociedade brasileira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 flipH="1">
            <a:off x="2307771" y="2018339"/>
            <a:ext cx="9700615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A Igreja Católica tem como missão o serviço à sociedade em favor do bem integral da pessoa humana.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Seu diálogo propõe o Serviço, a Justiça, a verdade e o bem comum.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Além dos homens e mulheres de boa vontade ela conta com a parceria de instituições e organizações sociais.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Ela está presente em todo território brasileiro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Se articula entre pastorais, movimentos e organismos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Participação Política (ficha limpa, Lei 9840 – combate a Corrupção Eleitoral, em tramitação – “Saúde + 10”).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02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1057619" y="77118"/>
            <a:ext cx="1113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 presença  da Igreja na assistência aos mais necessitados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 flipH="1">
            <a:off x="3142270" y="782276"/>
            <a:ext cx="41105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Lar para crianças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Lar para pessoa idosa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Santas Casas de Misericórdia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Orfanatos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Colégios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Hospitais  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5805889" y="3321099"/>
            <a:ext cx="60041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/>
              <a:t>Pastorais sociais atuando em diversos âmbitos </a:t>
            </a:r>
            <a:endParaRPr lang="pt-BR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Regiões rurais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/>
              <a:t>Regiões urbanas 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flipH="1">
            <a:off x="3010756" y="6183421"/>
            <a:ext cx="3048519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Pastoral da Juventude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 rot="20737637" flipH="1">
            <a:off x="5932995" y="5505898"/>
            <a:ext cx="228558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Pastoral  familiar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 flipH="1">
            <a:off x="8232476" y="5599526"/>
            <a:ext cx="2386005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Caritas Brasileira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6667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1896926" y="649744"/>
            <a:ext cx="1000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 Igreja Católica e o contexto religioso as sociedade brasileira.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 flipH="1">
            <a:off x="1896925" y="1590469"/>
            <a:ext cx="971485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A compreensão e prática da Fé passam por grandes mudanças.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 smtClean="0"/>
              <a:t>Praticas individualistas das demandas pessoais e a alerta do Papa Francisco sobre os resultados destas práticas.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3877936" y="3823855"/>
            <a:ext cx="8172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“mundanismo espiritual”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Práticas dentro da Igreja baseadas na busca da autossatisfação, da perda   do sentido comunitário e do projeto de Jesus </a:t>
            </a:r>
            <a:r>
              <a:rPr lang="pt-BR" sz="1200" b="1" dirty="0" smtClean="0"/>
              <a:t>(Papa Francisco) </a:t>
            </a:r>
            <a:endParaRPr lang="pt-BR" sz="1200" b="1" dirty="0"/>
          </a:p>
        </p:txBody>
      </p:sp>
      <p:sp>
        <p:nvSpPr>
          <p:cNvPr id="5" name="CaixaDeTexto 4"/>
          <p:cNvSpPr txBox="1"/>
          <p:nvPr/>
        </p:nvSpPr>
        <p:spPr>
          <a:xfrm flipH="1">
            <a:off x="1377109" y="5249328"/>
            <a:ext cx="1052398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Da década de 70 a 2010 a população de evangélicos cresceu de 5,2% para 22,2% 																				</a:t>
            </a:r>
            <a:r>
              <a:rPr lang="pt-BR" sz="1200" b="1" dirty="0" smtClean="0"/>
              <a:t>(censo 2010).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8% da população declarou não ter religião.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43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383110" y="0"/>
            <a:ext cx="288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Ecumenismo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 flipH="1">
            <a:off x="1226124" y="1247286"/>
            <a:ext cx="10609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 Vat II incentivou a ação da Igreja em três campos de diálogo no mundo moderno. Cada um deles conta com um documento explicito, que expõe a orientação da Igreja para entendimento melhor da questão religiosa: </a:t>
            </a:r>
          </a:p>
          <a:p>
            <a:pPr algn="just"/>
            <a:endParaRPr lang="pt-BR" dirty="0" smtClean="0"/>
          </a:p>
          <a:p>
            <a:r>
              <a:rPr lang="pt-BR" dirty="0" smtClean="0"/>
              <a:t>O decreto </a:t>
            </a:r>
            <a:r>
              <a:rPr lang="pt-BR" dirty="0" err="1" smtClean="0"/>
              <a:t>Unitatis</a:t>
            </a:r>
            <a:r>
              <a:rPr lang="pt-BR" dirty="0" smtClean="0"/>
              <a:t> </a:t>
            </a:r>
            <a:r>
              <a:rPr lang="pt-BR" dirty="0" err="1" smtClean="0"/>
              <a:t>Redintegratio</a:t>
            </a:r>
            <a:r>
              <a:rPr lang="pt-BR" dirty="0" smtClean="0"/>
              <a:t> </a:t>
            </a:r>
          </a:p>
          <a:p>
            <a:r>
              <a:rPr lang="pt-BR" dirty="0" smtClean="0"/>
              <a:t>						 		</a:t>
            </a:r>
            <a:r>
              <a:rPr lang="pt-BR" b="1" dirty="0" smtClean="0"/>
              <a:t>Sobre o ecumenismo</a:t>
            </a:r>
          </a:p>
          <a:p>
            <a:r>
              <a:rPr lang="pt-BR" dirty="0" smtClean="0"/>
              <a:t>Declaração </a:t>
            </a:r>
            <a:r>
              <a:rPr lang="pt-BR" dirty="0" err="1" smtClean="0"/>
              <a:t>Nostra</a:t>
            </a:r>
            <a:r>
              <a:rPr lang="pt-BR" dirty="0" smtClean="0"/>
              <a:t> </a:t>
            </a:r>
            <a:r>
              <a:rPr lang="pt-BR" dirty="0" err="1" smtClean="0"/>
              <a:t>Aetate</a:t>
            </a:r>
            <a:r>
              <a:rPr lang="pt-BR" dirty="0" smtClean="0"/>
              <a:t>;</a:t>
            </a:r>
          </a:p>
          <a:p>
            <a:r>
              <a:rPr lang="pt-BR" dirty="0" smtClean="0"/>
              <a:t>							</a:t>
            </a:r>
            <a:r>
              <a:rPr lang="pt-BR" b="1" dirty="0" smtClean="0"/>
              <a:t>Sobe as relações da Igreja com as religiões não cristãs.</a:t>
            </a:r>
            <a:r>
              <a:rPr lang="pt-BR" dirty="0" smtClean="0"/>
              <a:t> </a:t>
            </a:r>
          </a:p>
          <a:p>
            <a:r>
              <a:rPr lang="pt-BR" dirty="0" smtClean="0"/>
              <a:t>Declaração </a:t>
            </a:r>
            <a:r>
              <a:rPr lang="pt-BR" dirty="0" err="1" smtClean="0"/>
              <a:t>Dignitatís</a:t>
            </a:r>
            <a:r>
              <a:rPr lang="pt-BR" dirty="0" smtClean="0"/>
              <a:t> </a:t>
            </a:r>
            <a:r>
              <a:rPr lang="pt-BR" dirty="0" err="1" smtClean="0"/>
              <a:t>Humanae</a:t>
            </a:r>
            <a:r>
              <a:rPr lang="pt-BR" dirty="0" smtClean="0"/>
              <a:t>;</a:t>
            </a:r>
          </a:p>
          <a:p>
            <a:r>
              <a:rPr lang="pt-BR" dirty="0"/>
              <a:t>	</a:t>
            </a:r>
            <a:r>
              <a:rPr lang="pt-BR" dirty="0" smtClean="0"/>
              <a:t>							</a:t>
            </a:r>
            <a:r>
              <a:rPr lang="pt-BR" b="1" dirty="0" smtClean="0"/>
              <a:t>Sobre a liberdade religiosa </a:t>
            </a:r>
          </a:p>
          <a:p>
            <a:endParaRPr lang="pt-BR" dirty="0"/>
          </a:p>
          <a:p>
            <a:r>
              <a:rPr lang="pt-BR" dirty="0" smtClean="0"/>
              <a:t>									São temas de diversidade religiosa, mas incidem na 										relação da 	Igreja com a sociedade 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1226124" y="5110041"/>
            <a:ext cx="6656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Ações ecumênicas na Igreja do Brasil</a:t>
            </a:r>
          </a:p>
          <a:p>
            <a:r>
              <a:rPr lang="pt-BR" dirty="0" smtClean="0"/>
              <a:t>CONIC</a:t>
            </a:r>
          </a:p>
          <a:p>
            <a:pPr marL="1200150" lvl="2" indent="-285750">
              <a:buFontTx/>
              <a:buChar char="-"/>
            </a:pPr>
            <a:r>
              <a:rPr lang="pt-BR" dirty="0" smtClean="0"/>
              <a:t>Semana Nacional de Oração pela Unidade dos Cristãos </a:t>
            </a:r>
          </a:p>
          <a:p>
            <a:pPr marL="1200150" lvl="2" indent="-285750">
              <a:buFontTx/>
              <a:buChar char="-"/>
            </a:pPr>
            <a:r>
              <a:rPr lang="pt-BR" dirty="0" smtClean="0"/>
              <a:t>Campanha da Fraternidade </a:t>
            </a:r>
            <a:r>
              <a:rPr lang="pt-BR" dirty="0" smtClean="0"/>
              <a:t>Ecumênica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flipH="1">
            <a:off x="8541326" y="6402703"/>
            <a:ext cx="3293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Diálogo inter-religioso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1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2248591" y="675409"/>
            <a:ext cx="751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Igreja – Sociedade: convergência e divergência 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 flipH="1">
            <a:off x="2248591" y="1882883"/>
            <a:ext cx="8744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 pluralismo</a:t>
            </a:r>
          </a:p>
          <a:p>
            <a:endParaRPr lang="pt-BR" b="1" dirty="0" smtClean="0"/>
          </a:p>
          <a:p>
            <a:r>
              <a:rPr lang="pt-BR" b="1" dirty="0"/>
              <a:t>	</a:t>
            </a:r>
            <a:r>
              <a:rPr lang="pt-BR" b="1" dirty="0" smtClean="0"/>
              <a:t>		Pluralidade cultural </a:t>
            </a:r>
          </a:p>
          <a:p>
            <a:endParaRPr lang="pt-BR" b="1" dirty="0" smtClean="0"/>
          </a:p>
          <a:p>
            <a:r>
              <a:rPr lang="pt-BR" dirty="0"/>
              <a:t>	</a:t>
            </a:r>
            <a:r>
              <a:rPr lang="pt-BR" dirty="0" smtClean="0"/>
              <a:t>							</a:t>
            </a:r>
            <a:r>
              <a:rPr lang="pt-BR" b="1" dirty="0" smtClean="0"/>
              <a:t>origem europeia, africana e indígena</a:t>
            </a:r>
          </a:p>
          <a:p>
            <a:endParaRPr lang="pt-BR" dirty="0"/>
          </a:p>
          <a:p>
            <a:endParaRPr lang="pt-BR" b="1" dirty="0" smtClean="0"/>
          </a:p>
          <a:p>
            <a:endParaRPr lang="pt-BR" b="1" dirty="0"/>
          </a:p>
          <a:p>
            <a:r>
              <a:rPr lang="pt-BR" b="1" dirty="0" smtClean="0"/>
              <a:t>Mundo globalizado:</a:t>
            </a:r>
          </a:p>
          <a:p>
            <a:endParaRPr lang="pt-BR" dirty="0"/>
          </a:p>
          <a:p>
            <a:r>
              <a:rPr lang="pt-BR" dirty="0" smtClean="0"/>
              <a:t>Pluralismo</a:t>
            </a:r>
          </a:p>
          <a:p>
            <a:endParaRPr lang="pt-BR" dirty="0" smtClean="0"/>
          </a:p>
          <a:p>
            <a:r>
              <a:rPr lang="pt-BR" dirty="0"/>
              <a:t>	</a:t>
            </a:r>
            <a:r>
              <a:rPr lang="pt-BR" dirty="0" smtClean="0"/>
              <a:t>		Liberdade X as questões existenciais  </a:t>
            </a:r>
          </a:p>
          <a:p>
            <a:r>
              <a:rPr lang="pt-BR" dirty="0"/>
              <a:t>	</a:t>
            </a:r>
            <a:r>
              <a:rPr lang="pt-BR" dirty="0" smtClean="0"/>
              <a:t>							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5" t="8152" r="23177" b="12574"/>
          <a:stretch/>
        </p:blipFill>
        <p:spPr>
          <a:xfrm rot="2530181">
            <a:off x="9403483" y="3449847"/>
            <a:ext cx="1989390" cy="31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3715980" y="528809"/>
            <a:ext cx="941777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 Reforma Política e a participação popular</a:t>
            </a:r>
          </a:p>
          <a:p>
            <a:endParaRPr lang="pt-BR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Declínio da confiança nas instituições políticas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O combate à corrupção requer na base a formação moral e ética.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É animador perceber que um instrumento como a Lei da “Ficha Limpa”   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" y="88135"/>
            <a:ext cx="3638550" cy="12573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 flipH="1">
            <a:off x="3736366" y="3331302"/>
            <a:ext cx="6817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b="1" dirty="0" smtClean="0"/>
              <a:t>As redes de comunicação</a:t>
            </a:r>
          </a:p>
          <a:p>
            <a:pPr marL="342900" indent="-342900">
              <a:buFont typeface="+mj-lt"/>
              <a:buAutoNum type="arabicPeriod"/>
            </a:pPr>
            <a:endParaRPr lang="pt-BR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2400" b="1" dirty="0" smtClean="0"/>
              <a:t>O laicismo e a laicidade </a:t>
            </a:r>
          </a:p>
          <a:p>
            <a:pPr marL="342900" indent="-342900">
              <a:buFont typeface="+mj-lt"/>
              <a:buAutoNum type="arabicPeriod"/>
            </a:pPr>
            <a:endParaRPr lang="pt-BR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2400" b="1" dirty="0" smtClean="0"/>
              <a:t>A cultura do descartável </a:t>
            </a:r>
          </a:p>
          <a:p>
            <a:pPr marL="342900" indent="-342900">
              <a:buFont typeface="+mj-lt"/>
              <a:buAutoNum type="arabicPeriod"/>
            </a:pPr>
            <a:endParaRPr lang="pt-BR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2400" b="1" dirty="0" smtClean="0"/>
              <a:t>Sinais de novos tempos</a:t>
            </a:r>
          </a:p>
          <a:p>
            <a:pPr marL="342900" indent="-342900">
              <a:buFont typeface="+mj-lt"/>
              <a:buAutoNum type="arabicPeriod"/>
            </a:pPr>
            <a:endParaRPr lang="pt-BR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2400" b="1" dirty="0" smtClean="0"/>
              <a:t>Esperança diante dos desafios  </a:t>
            </a:r>
            <a:endParaRPr lang="pt-BR" sz="2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6" y="4177450"/>
            <a:ext cx="2647950" cy="1724025"/>
          </a:xfrm>
          <a:prstGeom prst="rect">
            <a:avLst/>
          </a:prstGeom>
        </p:spPr>
      </p:pic>
      <p:sp>
        <p:nvSpPr>
          <p:cNvPr id="6" name="Chave esquerda 5"/>
          <p:cNvSpPr/>
          <p:nvPr/>
        </p:nvSpPr>
        <p:spPr>
          <a:xfrm>
            <a:off x="3083074" y="3117774"/>
            <a:ext cx="632906" cy="37402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6444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4498" r="6448" b="24819"/>
          <a:stretch/>
        </p:blipFill>
        <p:spPr>
          <a:xfrm rot="20246188">
            <a:off x="2786372" y="3618507"/>
            <a:ext cx="2558054" cy="292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2927" y="359002"/>
            <a:ext cx="3887788" cy="1273855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Primeira Parte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57203" y="0"/>
            <a:ext cx="5385712" cy="6194198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Origens do Cristianismo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Jesus de Nazaré, sua vivencia com a sociedade e com seus discípulos e discípulas.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Seu comportamento frente à sociedade de sua época.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Quais características da sociedade da época de Jesus, que aos nossos dias, ainda observamos?  </a:t>
            </a:r>
            <a:endParaRPr lang="pt-BR" sz="24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 rot="20374244">
            <a:off x="55764" y="3279764"/>
            <a:ext cx="6135554" cy="69972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Das origens à Cristandade</a:t>
            </a:r>
            <a:endParaRPr lang="pt-BR" sz="3200" b="1" dirty="0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5" y="1242634"/>
            <a:ext cx="1180075" cy="1133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4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387" y="0"/>
            <a:ext cx="3505199" cy="976312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/>
              <a:t>Primeira Parte 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276830"/>
          </a:xfrm>
        </p:spPr>
        <p:txBody>
          <a:bodyPr>
            <a:normAutofit fontScale="92500" lnSpcReduction="10000"/>
          </a:bodyPr>
          <a:lstStyle/>
          <a:p>
            <a:r>
              <a:rPr lang="pt-BR" sz="2000" dirty="0" smtClean="0"/>
              <a:t>Reforma Protestante e o Humanismo</a:t>
            </a:r>
          </a:p>
          <a:p>
            <a:endParaRPr lang="pt-BR" sz="2000" dirty="0" smtClean="0"/>
          </a:p>
          <a:p>
            <a:r>
              <a:rPr lang="pt-BR" sz="2000" dirty="0" smtClean="0"/>
              <a:t>Dimensão Missionária </a:t>
            </a:r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 smtClean="0"/>
              <a:t>Missão da Igreja durante o povoamento do Brasil.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r>
              <a:rPr lang="pt-BR" sz="2200" dirty="0" smtClean="0"/>
              <a:t>“Religião Católica Apostólica Romana” como religião oficial do Império Brasileiro</a:t>
            </a:r>
          </a:p>
          <a:p>
            <a:pPr marL="0" indent="0" algn="just">
              <a:buNone/>
            </a:pPr>
            <a:endParaRPr lang="pt-BR" sz="2200" dirty="0"/>
          </a:p>
          <a:p>
            <a:pPr algn="just"/>
            <a:r>
              <a:rPr lang="pt-BR" sz="2200" dirty="0" smtClean="0"/>
              <a:t>A Igreja presente na sociedade brasileira dirigindo estabelecimento de ensino e introduzindo casas se misericórdia em favor dos enfermos e pobres. 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9201" y="1415143"/>
            <a:ext cx="4974771" cy="4757057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A Cristandade lusitana</a:t>
            </a:r>
          </a:p>
          <a:p>
            <a:endParaRPr lang="pt-BR" sz="1800" b="1" dirty="0"/>
          </a:p>
          <a:p>
            <a:endParaRPr lang="pt-BR" sz="1800" b="1" dirty="0" smtClean="0"/>
          </a:p>
          <a:p>
            <a:endParaRPr lang="pt-BR" sz="1800" b="1" dirty="0"/>
          </a:p>
          <a:p>
            <a:endParaRPr lang="pt-BR" sz="1800" b="1" dirty="0" smtClean="0"/>
          </a:p>
          <a:p>
            <a:endParaRPr lang="pt-BR" sz="1800" b="1" dirty="0"/>
          </a:p>
          <a:p>
            <a:endParaRPr lang="pt-BR" sz="2400" b="1" dirty="0" smtClean="0"/>
          </a:p>
          <a:p>
            <a:endParaRPr lang="pt-BR" sz="2400" b="1" dirty="0" smtClean="0"/>
          </a:p>
          <a:p>
            <a:r>
              <a:rPr lang="pt-BR" sz="2400" b="1" dirty="0" smtClean="0"/>
              <a:t>O Império e o inicio da República </a:t>
            </a:r>
            <a:endParaRPr lang="pt-BR" sz="2400" b="1" dirty="0"/>
          </a:p>
          <a:p>
            <a:endParaRPr lang="pt-BR" sz="1800" b="1" dirty="0"/>
          </a:p>
          <a:p>
            <a:endParaRPr lang="pt-BR" sz="1800" b="1" dirty="0" smtClean="0"/>
          </a:p>
          <a:p>
            <a:endParaRPr lang="pt-BR" sz="1800" b="1" dirty="0"/>
          </a:p>
          <a:p>
            <a:endParaRPr lang="pt-BR" sz="1800" b="1" dirty="0" smtClean="0"/>
          </a:p>
          <a:p>
            <a:endParaRPr lang="pt-BR" sz="1800" b="1" dirty="0"/>
          </a:p>
          <a:p>
            <a:endParaRPr lang="pt-BR" sz="1800" b="1" dirty="0" smtClean="0"/>
          </a:p>
          <a:p>
            <a:endParaRPr lang="pt-BR" sz="1800" b="1" dirty="0"/>
          </a:p>
        </p:txBody>
      </p:sp>
      <p:sp>
        <p:nvSpPr>
          <p:cNvPr id="5" name="Chave esquerda 4"/>
          <p:cNvSpPr/>
          <p:nvPr/>
        </p:nvSpPr>
        <p:spPr>
          <a:xfrm>
            <a:off x="5735183" y="417971"/>
            <a:ext cx="587829" cy="2598171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Chave esquerda 7"/>
          <p:cNvSpPr/>
          <p:nvPr/>
        </p:nvSpPr>
        <p:spPr>
          <a:xfrm flipV="1">
            <a:off x="5758543" y="3679372"/>
            <a:ext cx="564469" cy="3043546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1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7997" y="578290"/>
            <a:ext cx="10036366" cy="1129324"/>
          </a:xfrm>
        </p:spPr>
        <p:txBody>
          <a:bodyPr>
            <a:noAutofit/>
          </a:bodyPr>
          <a:lstStyle/>
          <a:p>
            <a:r>
              <a:rPr lang="pt-BR" sz="3200" b="1" dirty="0"/>
              <a:t>“Os desafios da primeira metade do século XX</a:t>
            </a:r>
            <a:r>
              <a:rPr lang="pt-BR" sz="3200" b="1" dirty="0" smtClean="0"/>
              <a:t>”</a:t>
            </a:r>
            <a:r>
              <a:rPr lang="pt-BR" sz="3200" b="1" dirty="0"/>
              <a:t/>
            </a:r>
            <a:br>
              <a:rPr lang="pt-BR" sz="3200" b="1" dirty="0"/>
            </a:br>
            <a:endParaRPr lang="pt-BR" sz="3200" b="1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80" y="3069969"/>
            <a:ext cx="5145087" cy="3430058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46603" y="1894901"/>
            <a:ext cx="6367749" cy="268811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/>
              <a:t>A Igreja frente aos novos desafios </a:t>
            </a:r>
            <a:r>
              <a:rPr lang="pt-BR" sz="2400" b="1" dirty="0" smtClean="0"/>
              <a:t>pastorais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/>
              <a:t>Criação da CNBB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65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62293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 rot="20475265">
            <a:off x="1984663" y="894795"/>
            <a:ext cx="650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Desafios do Período da repressão: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3304310" y="2545773"/>
            <a:ext cx="8759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Regime Militar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As primeiras experiências de Pastorais Sociais (CPT, CEBs, etc...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Inicio da CF(1964)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CF 1974 Tema: Reconstruir a Vida com o Lema: Onde está o teu irmão?</a:t>
            </a:r>
          </a:p>
          <a:p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5" name="AutoShape 2" descr="data:image/jpeg;base64,/9j/4AAQSkZJRgABAQAAAQABAAD/2wCEAAkGBxQTEhUUExQVFhUXGRobGRgYFx8fHhwfHxwcHR0cHB0dHCggHR0lHRwdIjEiJSkrLi4uGiAzODMsNygtLisBCgoKBQUFDgUFDisZExkrKysrKysrKysrKysrKysrKysrKysrKysrKysrKysrKysrKysrKysrKysrKysrKysrK//AABEIAMIBAwMBIgACEQEDEQH/xAAcAAABBQEBAQAAAAAAAAAAAAAHAAQFBggDAgH/xABZEAACAQIDBAYGBAcJDgQHAQABAgMEEQASIQUGMUEHEyJRYXEUMoGRobEjQlLBYnKSk6LR0hUXJDNTVIKywggWNENjc3SDlKOzw9PwRMTh5DVFZIS01PEl/8QAFAEBAAAAAAAAAAAAAAAAAAAAAP/EABQRAQAAAAAAAAAAAAAAAAAAAAD/2gAMAwEAAhEDEQA/ADLtHaMUCZ55EiS4GZ2Ci54C554hm382aDY11N+dX9eK30+RltmBVFy08QA9jYEmyt3qdI4nkKZ2kRGMqyKkZJKks4OQhSvt4c9AP43+2b/Pqb84MfG3/wBmfz6n/ODA8pN1YpB9HHRVKg2MsNAzBiOIz+lBbjnpbEtS7pQjRtmREjn6GPvrCMBan6RNmAX9Ng9jX+WOB6TtlfzyP3N+zir7wUUVLA0qbMp1sUBeSgjKoGYAu2WdmsoudMTGyoKWoHWUywyIDl6yKkKoTpe1pBe3hoMBJJ0mbMPCqU+Sv+zj0ekjZv8AOR+Q/wCzj2dg9bqbLbl1Trf/AH1sfItjupACsPwgFsPHWYn4YDkekzZv8uT5Qyn5JjkOlPZnDr3/ANnm/wCnhpt6pSmaD0gSRROxWSd5nyiy3AtHJZS3C50GJQ7Bp3RZE9MYOARkqZl05GzSi2AUHSLQOLrLJ+YmHzjx3G/FF/KP+Yl/YwzO7kJIJjrzbUZqp2Huacj4Yhd4KelppYBLTSiB+szv1WezADItkBIvdtbfVHfgLON96P7cn5iX9jHN9/qEcZXHnBL+xj5R7qUjxq4jdQyhgGJUi4vYjkfDHKv3FgYdgyofCVvvv8sBzk6Ttmj/AB0h8RTzEe8R2w2/fb2Z/KyfmJf2MQc2x1p6rqZ3nCOgaJ4+sYM+bKYyVNgbZeIHE691hfdCS1hID+Mz/wDrrgGtT0vbNX1Wnf8AFgf3doDHhel+gP1ar8wf14dPuRmtcrfwdh/Zwz2nsWamkhslRNAc/W9TIWdTYdX2XI7B7V7a3C8rgh0XpaojwirD5U5/XhP0sUoF/R67z9GIHzxJDc9JY1YvURFlBKHqSVJFyrExMCRwOp8zhi/RpDx6+a/L6Ol+fol8B4/fYpApZ4qpQNbmMftYYL0x07NlSmnY2v60Q079ZMMtr7szUk0L9XPU0xVxIsUVO8gf6ht1Cdn9WvjOQ7kO6hhJ1YOuUxQhhfkxWK2YcDbAN26VkHGkmHnNTj5y48r0sRn/AMM/+0U/3S4modzGHGpkB/AVFHxQnEXXbBq4qhMqPWQMmUhphGY3zeuxULdcumgJwCi6UYzxp3HlPCf+ZjuekdD6lO7f62P+yxOJOm3RiGa6k34XmlNvD1hpj1Hu666r1AH4sh+cmAiP3xwPWpnHk1/eAmPqdJUZ/wDDze4/s477e2VXr1UlOY5SkoMkNyiulrEXNwLcf18Mdo925pVLTMkTOblIusKr4ZusW58QAMA3/fEj/m83w++2GVR0n29WgqD454h8M98PqjcHMLekSflz/dU4ru8nR7LFTyyx1FTIyWYRxyTZmAIzKM07a5b8jgHMvS4R/wDLqr8pT8icOdzelaOvq1pRTSRuQ5uzAgZQTYga3xVdv7oQVdNLVQSVsMaIQIZlcZ3Cki3WMSdbAkaXGGfR3sUU+24LX7UUoI7isKZv0icAfcLHy+FgKF0tn6GlXk1St/ZHIcc9w9mRtFZ0R1l63OrC4OWQEaEfhD3YXS8exRf6Sf8Agy4ltxqUdQrX4Zhbvz5Gv7xgJarqIKCnLZOrhQqAsSX1dgoAVRc3Zh78Rab+Up+rUC/fTuPmMd9/G/gbf5yH/iofuxkWCnZ2CopZjyUEn3DAa3k30pbWtM1+I6h/jdbY8w740o0yzoP9Hkt+ihxlL9zZB60Uo/1Z+8YU9CVBNm0HOMjz5YDWMm+lKOHpB8qab/p45f39U/8AJ1X+zSfeuMj4+HAa4O+lM3GOcj8KBvvGPR34pu6UeagfM4yLgvdDHR+Jwa6pjzRr/Exn/GMPrH8EHQePlgDFHvjTFSwMlgQD9GTx8Rp8cN5t+6QcS3tC/e2BT0p7Q6xX6xEYxkKFvZItOBAIu2twvrHQkAaAabq7AlrqlKeEXZuJI0UDizdwHxJA54DT374NH9o+9P28cpOkajH1h7ZoB85r4oadGUMCv1gPUxaBnHamlNlzW5ILkKvAWzNmvYDvZW7jbQqHWC0dNFoZGGiqOBPex1a3jbuwGgz0j7Otc1MV+7rEJ+DEfHHGXpO2eOE8beUife2My7TpF660Cv1bm0N9WcA5M3mzAnz0xYKjcGdEiBuZptVjHBVv6zniBy8SRa9xcDkelWh+2n52P7mx8PStQ8pE/Op+vA92Z0GSujNJN1ZydgW4vyzfZS/t8sDzefdmWjNnUixyuOaPa+UngQw7St9YX5g2A/v0r0liVaHTvlP9mNvhfHt+lGnQBpgERgCrfSkEHgQfRwCPbjP+7sLHWIo54TQyGyshI1PgDxPFbhr2uQdejLbBUmjlBydrqus9dGUXeCUHTOB2lYeul25HAd4emHZxbWZQvfll+XUj54dp0tbL1/hI/JfX9DDneTo32fWXLwKkhv8ASR9k37yBofaMZe3g2Y1NUzU7etE7KT32Oh9osfbgNPz9I9IiLIxtG/quWABtxAJ5jDU9K1B/KJ+cT9eKh0WbPgqaaWnlVjFLErZWcMFKkqWia1zqeWqnQixUkN7w7KalqJICQch7LDgynVWHgVIOA0ielii+0v52P9rHn99qi+0v51P2sZiiS5tcDxN7fAHDg0ijjLH7M37GA0m3SvS/V6s+dREP7Rxz/fVh7oP9si/VjNEg7jfHO+A04OlWHn6OP/vEPyXE3uhvktdJKixhRGAQ4kV1e5IOUgciNfPGSL4PX9zyt45D+CR+nfAEDe8majZV0JZl1/BD/s4o+zSE27S/hmt+J0+AxfN5B1dOe4NK3vjlYfEjA2k029s7/OVPzcfd8MAaxhY+Y+YAfdL/AKtCO+ob/gyDDCgqamM0ssEUk8axgzRRMAxuCEbUgMqkG6k21B5Yk+lhf8AP/wBVr+akw/3SIjIvoOqiUeZkZbfpDAO96WeSgzOuRyYWZLg5T1iXW/AkcPZjLMEMTLdTlIIvnkANra5QF1xrHfRrUcpHEZP668sZ32BVsaftt6w7OWNwqgaaiOAhj5NgGWxx1a6mma9r52kJ+Atb2YlZurdLXpNRwAlJ/wCFxx0ecEAZ81jy9KW3IadUBz78OUqGt2pjl4WKyn5m/vwFP2w8S9lVg8bRvcd2pC8cQEhueXsGLftKmjbN/CUN+ICRhv05QcQVXs6NfVMzf6pLX5arK2mAY0VKZZEjW13YKCeAueJ8P1Y0nPWCn2SHSYw0iKqo6WEjxqLXjJ4PM3qnkrA4AO7WyBPWQwtmVGe7lhayL2nP5IODpvpBHO4lnFqChiMhg/lJgoITxVVKg20u1u/AAveSumlKPIoijYExRDgqEntWOpLG5LnVjc4NX9z9u4IqZ6tgDJObKe5F5DzOp8h3YBe366aolNRNe8uq6WGUaAKPsjhp3eeNSdFqW2ZTC1uyf6xwEd0vs/oiolw0riJbfbkGQewIZGP4uImu2Kuz9lLTRHI0ujORqBxZz5Dtnyt3YJFbQRy5OsUNkbOt+TZWW/5LMPacQe+Wy1qRHERo7gSHuiXtuP6RVVPg2Ao/RjuOsjDaFRGFVx/B4mH8XGvZS47yovfxP2jgkbQo40zTWyvYXcJmNl4WWx78NNrV1PbK9Q8SjSyAqD4XC8PI4C2/29NOk7rElVn+2te4HgbXa3D1cowB02DtFZk06wheyWeNlufAMAfhbxxB9IO66VMTPlzHLlkUcXjve6/5WPV08brwY4oW4e/VOhUPJHxGd5qhyQLX0zhL277HBLTfvZpAPptNqbD6QcfL2jAZerqSXZ9XZWBZLMjgXWRGF1Yd6Oh1HcSMaC3MENTTw1iZbLYMT64VNVViNc0TXUHmhP2jj7t/drZm0Clp4esXMFKSKTYkmw7VxYkkW4E+GHO6OwpqKQLYtE4AewAAbUFgtzYZtRbiJTwCAYC7BrgW8MZk6caEJtKR1AAkte3MhVN/Mgj3Y05yxnbpzjCzWHKXTw+jU2Hha2A4dDLSCY9W+t7oCTYOAbhh/lEuL/grxtoy6a6Lqq4WFkdM6aW0JJy+xiw8rYjejrapgnLKbOLMvPNl4jxsO132DAanFr6a3FSkFUAwIOWx5BgxynxVkb8sYAU0upA0/pcPhiamje3qU9gPqxN964j9mwx3zSMwHgpP3EHy0xNGqprG+UNy+gYj2/S8cBWspJ01N+WPnVG40OvDTEtUVMYUlBEx7uoI+OY4jzOQytkXTlYgHzsQfjgGzqQbHBy6C5ZEo6hokDyiNyiE2DMD2VJ5XNhgI1MmY3sBfkL2+JODn/c9t2CO8S/1orfM+/AXWu2i1RQZpIpYzZgesTISeqbMQuYkKGJGvG3drigQQMd5KUfZeoa3cLy3wXdo5Z6aUDTR0vbgRdfnpgWbvVAfeGFgb/R1WvnJKQfdbAGfHzHoYWAoHSxOF9AB51Vv93IPmcS2wqYSKy3tbq9fxJnNvaUxUuniUqKD/PtbzygD4nDrZW8hpWXOr9SXqOskWNpDmWaURx5UBZc3aObhoBzwFu36v6FLbiSg/wB4uM57t0K9Rm6lM1hd3R3uLnQK1O6A2twOumNEb01GehLZWXMYTlYai8sfEa6+GM8bv1MQTqhVLcgWBWW3kRdU/pEjTAOlmYEhYpAPwKcgeFwIVxKUSym2YT/0cy296i2Iyd0uQ81ObHk/6qwYdUksZuFZG/Fzn5VDYBzV7PLfWl/pSt9yHFd2ts+NLlpZAdTrMdT4Zoh88T6UUBOqKT4Rv8Tc/PFW3j2PZmdVVUFyLZhfzzDu8cB73DMk1fDDdm61hGSWJITMGe178VUj2nBl6U3RbtUm9MhV2jU2MzcY6caa5nDSORayqvsEfRNUdTWPPa5igkZfBmtGn6Tge3Be30gYwid1zIkeWNGcKGL2aR27hl0LaFUSS2rAgALth5p/4TKAqscsa8AAOCRL9hRYaacOZxpnoqqM+zotR2RbTxAb+1jLu2qqWWQvKTzUaWVQv1EXgqr9kcMaJ6CUcUH0mhJFhblbsnzKZdO6x54Ak4iarY6PcyyTMO7rWRfchUe/ErfEXU7DhlJ60PIDxV5HKfkZsvwwFK3gXZcYJMCTWvcPUMPYM7WN/E4DG8u16Js6x0YjvfIyzRHL3fxaEeYJJ8caDrtwaAjSnp4/KCL70v8AHAl6Qth0sMUuREGUWR1jQXN+9Yxb34CA3P2h194XEMUQUZmCxrcHQl3lYoo7zlYnuwa9j1OypFWnpfQpJbDsRga24nMqX9tueAJu3SUkrKrxMPtSS1KpGvebZQSPAG+CXsw7Bp2XLUxNIOHU07MSe4MyyNr4NfAEWPd4Le1LTrfjlkcX90eHECzDKih4yOBOWSO3cbFX8jp7cMKOipJmASmnQ29cwunLjdgMTNDsnqhZZpSO52z28swwD+qYiNiOIUn2gYzH0wV5krGvexkdwD3DJEB74mxp1bhe0b95xk3pPiddp1KtqBIxU/guxkB/SJwDXdKMs75B9Iq542/CQFsnk6Bl87YKvSTs9DseGZCCsvbJ7yUzhvAnLr44pm6FI0SBzlDAhl7JzesLq4t9Vwj3+zn5Ngib5RdVQejgD0eSilMY+w0P0kdvExEg+KeOAB2x5bXBeZR/k7H2eeJByCdPTm+z2RriK2LBIXBRC1tdbW42uc2mLVPHGpYvLEtj2Qkkd7eP0LW18sBDvQnlFXDUnVP/AEGuO0FCGIMkdabfbiuvyxIKaZhYytx4ioiF/fFiQpoKZEKhs+vKtpi1j4sB58cBSNr0qoRlWZdT/GJl92DD/c83ynzqB7vRD/aOBfvVTomXIZbEnR5InHs6piMEjoHkdYnKDM4FYVU8C1qKw9p0wBarIeqp5cx0MhbTueQH5HAo3Wa28iJa2VJxblrnYW9hxfNt7a63Z0jDrAQY0YvG0d2JXPlDa2BvwuO4njgWbmbX67eOOXLlzhlI/wBUdcBoq2FjzrhYARdP04U7PLeqJWY+zLiW6O956RaUzS1MMZkdjldwCO0zHQm/rM3HFr3o3Tpq4R+kx9Z1RJUZiOI1vblpioz7hbPAv6BTBRzNSw99gcA+3w302e1I4WrgkbNEcocEm0qHl4DAF2XtpLKpzrYWtnCr+UVJwZX3N2YoJFJR/wBKrYi1r30GPUW5uzypf0XZ4AtqJpGF+GvZ11twwAuG1hynyju9OcW/Ij+eG1XtdSe1KkluGeqncD8qMjBeXdPZ4FxSUBGlrtIDrawNwdeOJHaG52z0iR46SgW4Gsqm2o0tbXAAxNqQj1vRfCyFvfeHETt6vR7CPLw4ouQeWUKAcHWXd7Z6sBJBsxQb2tG5OhI8OdvjhDdKhYlhT0JQG9lhlvl5cOJ1HDAArdraPVl0AGaVoQL8OzKr6+F1GDnvptFRku4yBSqnXshLqxIGoAZGN/wVtYqpL3Yu6NFIxDUlIVGvZp3UgW07T21uQdOWInaG4EddVTLTv6NFTMkbAAt1rlRK2bM5BUB1AHi/fgBrDstq6rhVhq9nSHgFhv2AxH15GNyeNiTzFja23Uo0Wjok9MqlvmjQgBSxuzyv6sYueB15AaYjtk9FAhneoNbOZJcwcqqKbNxCtYlDyBXUDQWxedi7FgpU6uniSNeeUak97HiT4nADmfYO360lpaqOiQjRIiWPttw8wcDnbFTtejmaCqrJI8zCzuzFWF7B0axFhzFweOD1vrTEw9YkDzshH0aOVLL9YaOvv1xTazZEFSF63Y1aw4jLUIw8xepHvwA8rt2NsTq8sdWaxeZgqswIsBcC491r6c8D6upZInZJVZHB7QYWPx+eDfNu7RQjPDs3bMEnfAe0tuBv1rKfjxxxr4/3Uhq6OojlWqp0M1LNNGI5XiGlpLCx1BBsADcG1wcADr4vu5GxNsKC9FCYs1gZXjRTbXg8i3C9+XwxI9BuyoJJ6ipqFDJTRBxmF1BN7tY6EgA+/Hfa236vbGYmtpKKlzFVikqBGxUc2UXZ/lgG+2KitUlavbiIQbZYpXdvaIVsPK+Huwtj7caLr6GsllhJurSMVL95VJb3Hicedibk7NiIeTakUrD6scAkX2AhgfdgkbsVEcsoiSrrpFUCxkAgjJAvliCQxlrAajgBgGW7+9W1YbjadC5jABM0ChiviyKSW8cuvhitdKu7aVEY2lQSo4iAZlU3KqCSTbiACb5SNLnkLYOOIDbW6NPUZmydVKwt10XZe2uhI9ZddVIIOADO4ValRPHHxzsvZOvI2BPHQKY78cqJe/HEh0n7fElEsIH0sc7qgS5HVlJIiO/iT4aDvxP7M6F0ppVlgrZkkQ3U5F42I4eROLF0Zo8dNJSTMJJKOVoc9uKkK6nXX1X+GAznsbaE9Nf6OYjkLsAPYVIv42viS/vte9zDMTzvMfl1eNCbQrDmZbyCzHUzRKCAbadknjpbjhqJrFAX7RPq+kR3Nr98YJvlb8k92ACMO80/FaSo9jv8xHj7JvPV2stNUr/TkP8AYwdkqWOULI/EcKiI8BcggrwIOtvAjDymrGMbgSu73VgEMbMFNrWtoQe8+OAypWUVTMxc08uY6kiNyT53vgj9Eu3k2eD6TDUg/TerA59f0a3L/JNgxNPNl0SrJ05w34e4cPjhU4nU3IqmAtoWhN+HcL//AMOApu+m9a1lOscVJtA/SRsW9EktlDXa2mumKB0a7v1kO1qWWWlnRCzDO8bAW6thclhpy0ODhJUVCqOzUseZCQ34NyLDwPuxIbMkcscxly66OigeYKnXhgJC48MLHu2FgOdSTkbKATY2BNgTbQE8sQUNJMpISnp0BzX149rTQeGvmbYmdpMRE9lLHKeyDYnTgDyOKoafsr/B6glYxr13a4K2XjYm7EX7lwEoKWfW60qGwt2TpqfLguX23x6SKoBt1tMFFtOrOnD8K3/YxAvQgggURZiSAJKkc+PAk+qSffjusEStlFNFplNzOpIY5dCM1+JA8beVwlXWYAF5oCbj1kAHqked8xHsGOu26kLHGWbLmdRcKpFjrqz9lRYcfLnYYiKtMxRmho2Oc3+m/GuRfictvjiZqT/BwbugXLpB2joQMvA3HI4CCXaSZB9LVXzPa0S6kLopIXKPaRqGvbHIV2dkC+nsDZSwIVbaHMdASCHHAcraa4leuJDi1f2T3KM2p9Ui2nu5Y9mNhey1h15yDxHNvb7sB33eAbNIGmIYXCyPcC+tgOVrW1w13L41vf6bNf3Jb9Gww82QpGUETglWJ61wxFmUa2PO1xbS3ngK7276V2z9qVdPTOqpLOr2ZA2rpGLi/Lw7wcBoCSUC1yNeGvE9ww2SrkLhTCwB+tmSw9ga/wAMDiCTb5aQR1Gz5jEQGRlZWuQGGmQcQRre2HlPv/WU2m09nTRj+WgHWJ7QD2fecBd9vTOlPM0bIjqjFWk9VSAbFteAwM9g7ZAjGTboVD2/p6Zcylu0RmYhSLk6KLY476dJmz6hI0jqBlWRXdWpXfNlNwuViq2773xTNo76MD9FSsOJX6COEEDnlVGe1j9vuwFrrqqzFzvPdBqQkak99hle1+4WxGdG1ZNVT7Rq5Jnm6qlaGOSQWOVnLC4Hgt7fhYHW2t7qqpTqZJT1IOYRg9m/ebkknzODV0V7J9H2FNIQc1QssgtxtkyoB52v/SwFf6CKBZk2jCSdVKN3WcEKfPstiG2FvjVwyCj6mhjaE9Xdowuq6E5iGLHmSB7MOOg4lWrFJYMeqUkG1rtIl/Y7KfZiI6adkmOtWoAyrVxrJbucALIPO+vtwBJj3irtA1RQIPtBnNv6IgF/hh/sHazGpQNtGGqmbRYRCIwicXYMzZr6eN9BbmM77GrTExYQxSgC5EkecAeVxbFvi6SG6toxQUYZlKqY4gpBItmAsbnAaT2jVBRrm5G6qTz7+Hxwwh2iwc9mZ178iBffp88UvZXSfBLBEslNXCQABhDEzLcC1gwYMRh5VbwysCabZM5sLmSrIiAHeczMxAGtsBfaQ3GbMTfvIPy0xB7BiC120LfWaBj5mK1/cowOd8qjaMWzGrJq145WaMLBCAiIrHhwzkkC/EYk+gTaE9RFVz1EjSsXjQM3HsKdPZmGAte0kiaSRbKSW7YaCRgR7NCezy00xyMMIJZ/Ry12zkwSA2IN76njc/HD+pkkLvY1IsdMpisbG91ubgeB+7HmV3A41p1v2RGfG3lbTAR8dFADbLS8MwywSC2pscw8b4e06IFlyLDoEsEBj1uPWc8tBoO7HoVT30WsNmtwS1jzvwsPfxw7iJMcmYSG6Ds1Fgl+NiR52PlgIuOiYFrU694PpTXJ9+gGnxw4MHZH0cXrXt6Q3da9++w4fgnHxaRLg9TQ/Wsc/l+B7/Zjw0CnhHQWBH1r2Aufs8RfAe6mHQgRQMpuP48g2N83Hhxw82BCQxYxImYXJWUvrpoAdPaO7xw16gGw6qiJJIIzce1Y27PHLfTvGHux4LNmyQqCBrGb3Nhe2g0/VgJnCwsLANdpxK8Uit6rKwOttCCDry88UL0a5bRwWADEVkS6FcpuFUW7IGg8LY6dNO2J6ahjankMbvMqFhbgVa41B00wP935q6q7J2osLE2GeBO0Qgdu0FFrA88AQFooVIYRwhi4ZW9MIY5b2bsra9he3njssMZWwSitowBzyWKpk5AXsg/751zaO4u0EgaV9sysFAIWOOwN9BYiQC1j3YCg27VyGxqpzfvmYD+tbAaRdlX1v3OQ6G/UtY6FW7tbuefAm+JGs23TrTkCeLMdbJKsR9a5sSezz48de/Gal2aHXNNUyFvsi0nnqJD8scJNlxBrKtS3j1Vv1nAHmffOiTQ1EepOYNWsx4jlGG8dPC2I+fpD2Yp9eNrX1Bnfuta6C4uBocA47GkPqxze2MjHtN3Zj9Vh5r+s4A00fS1s6Eg5XNgyjJCQbEjKLu/cF92KVvBt2l2rtmkeNXiVpIkdnt2rOMpAHAn1dTzGKFNsaZfWjI/78MM1up5gj2EH9eA0xvbtZNm7RSrLDqagJBUC1yjKGeNx5rcEa8BggU8iuoZSGVhcEcCPDwxlOm3xlnqKU1WR4kkGcZfXBARma5NzlNtLDB82Kp2WywO7PRPYQOeMNzpG5+ybizHy0wFirNl0oIkkhhupuCY1JB7xpe/lrgdb5RF5JY4UVGcXKgC4W1utnNrRKeQIeRuC5bHBUNmFweI0I+YxRt+Y+og6uJNJGJOtjI+Uk5nJvooZmc8FU2ubWDNs+z1NV1Eb5wXWMPa1ySFvYE6X8cau2nTLTUAiTRY0RBbuW36sZn2fu5XSSCpjjyaiRXK5V0bslVtwuNBbUDBYpN9a2WNIq+jaMGRP4QosjAHtZlPqgqT2r2uRwwFB6Gp2NbJEDrNBIBfW7raRePHtLgi9L2xeu2QJbdunkLa2vlZsrj3kNgZbl7GqabaUbiJyYWLZRlDOADYIGYZsw7uRvgobZ3a2htTs1Teh07XIhiAbW4sZDcZz7gL+eAFG5Wy7nrGKiNxkD57BZOSOSCqlhwEilG4XudChuvu0kblkE1PKNXMFgV04y0smdSvLPCWB5ZRiA2PulVbGqusktNRuMsjoLr1d9esjNxYcfAag6EYLVLsGARgqWMI7UNmOaLmRFIO2FOnYvYDThpgJHZyz2XPJE694jKEjv9cgH2YrO3N4EqZ/RIjeFLmqlAJFlIvAlvWdjlzdyMebDDqvlNa7QJI60yWWd00ZzoeqVhqOzqzLwDWGuoGnTfXJTegQ0f0Sxq8i9UctgbKLEa/VN/LANOm7bxdYacaMzvM4sQcuiRZhe47IJAOtrGw4Yb9G3SbBsylMD08sjNIzsystrmwAsfADFK2MvXMS95H1JzR5ybgakl1+JxNV9HEiD6BWfn9EF/5xwFzfpV2ezOxhlVmYm/o8R0PIkS3Jvzw6XpS2bqLSWPL0fxBPCe2thgYQUUVrtDqT6pV/mr4+vs+H+Ty/nP2jgCnB0l7LsQcyjleB/IE5ZTwGJWl6Stl9W6+kqA4tYwSkcOYYm+APWUcf1CoHiJb/ANS2IzqdbZl+IHxGA0MN9tlmwNXS6A2HobWFyb+Pdh5T73ULCyVlFYKOFK3IAE2HAX+Y9ubJosvNT+Kb4MP9zwB1sl+ayD/hH7jgLqm+VCPWrKAsDqOoYam/DnrfErutvPTSz9TFUUjMwJVIUZWIC356WAF/LHqt2pBV0shXqzIjRh1tdkPWqLNcAg6YB3R1OY9uUmXQHIh8jAAcBqC+FjyWwsAOum6LPTUicc1ZELeeYY4bg7AgeMpNDHIrEZldM1yIadwdeFrnEl0t2EVEx4LWwMfIFj92O+7E4tlU2PXrr4CKNSvn2MBO71oBRygCwCqAByGZdAMZe3c4AmnQ2Gjm+p5aXHvBxqHfH/A5fHIPe6jGVNhTxmwkeUZRewcZT4ZSPvGAm6zeCe9hTkKCQCvWi9tL2EmmFFUzSatCw4AG7k+XbmGmONXOgLMojytawLHwB5ke7HenctrlS3LIbn3Zj8sB0BI49YPzf/7OPRnAXtO9u4tHw/2rDo5WtdKg9+pA93UnHOoip7G62/G1/wDL4CH2ksLJdJAH5WZb/wD5TfLFYnXU65u82+/FtqDSryT2qPvp8RW0a2ICyJER+KpN/E5FwEEDbGzo0SaGzgMsi9sHX1he2vEa6YxpLJfkBpyGNT9Ge80NdRxMGAljVUkjzcGUWDW/CC3HtwE5sqoEdoHc5kGVb27a8Va/flFj43wy2lsxauftXaBAAy8nNwclvsjQv9ohV5MMTElMpdJT6yZhoDz04WxA787UmjSGCndI56iURrIw7MYys7Me82QgeJwDzau3qSIlZJYg8eoX1ipA07K/Wtw89MULfnfl6qnlpKKlqJjMhQusL8/6PvOJuj2PPTQCP92ERU+v1EfMkkszMSXJJJJOpN8NKmrC3L7bncAXIh9GBPkAC2vlgIfcbd6GmieM7NqKuVwOtaZIVVRxCKskmYLfvGpA7hghw7u3S6yVVMzD1EmzBD3DMGX2DTHDo5lD0gcTJMGZiGHrjX1ZWsM0g5mw+/FrwFMqYa+lu5YV8A9ZWQLUBeeXIBHJpbslVJx82VtSlSkkeOePqMjMlnGZON0ynXstwBAI4csXM4gptzKB2LtR0xYm5YwoSTzJ044AW7r9KYSlVFoqqVjm6x41GUuxLOVyjTU6eAGKdv3VzbQqI5Y6CqVEjyZTG5JOdmLXVeebGgaOlSnrOrjVUSaEtlUWUNEwBIA0uVkW+n1cMd5IX9IBVJWVoxcqZcqEPYkqjAHsngO0fYMAA9l7PqIxcbN2gptbMisOfMmAn447yCuv2aPaA/GiZv8AlDng0Kr5r+jVIJZzc1EhFrgI1g/1kGo4qQQRzx9ps+gaOuW4UsVlkIBY2awIzdnsn2twscADxs6uLX9D2gQeXUMfd2MOo9j7Q5UNd7YnHyYY0LDTMKdrPKzkX9fMwN+ClgPjywyljn7qq34Lx+Vr99hf2+GAAVVsjaDCxpdpL+LDKfmxxEybC2pfSlrte+nk/ZxouemlHqx1RF+dUq+34/AYdUNPKSO3UAE85Y3Xhbja9uemAy3LuzXfWo6r8xJ+zi39H20azZrZv3OqZLljbqnHFbcch88aBrOs6hAvWE6BiJEVrC/aLWIN7A6d+IaQVAYDLLla5uawDQ34aXv5d41wFM2h0mVUyNH+5FSua1yEcnQg8Or14YqHR9siofbNNK1LOkasSWeNlHZRgCSRbkMF5qSoGuaYc7LWBjpe+jjLxNj7MTeyZZTJZzNpb1smU9nWxXx+7vwEwVOFj3fCwA86Zm/g1Nf+Xv7opD88Md3drRUs6xzlQszO6uxCqrCSZSCTpe0YsOdz3auum/SjhI5TH/hSY7buUkbluvjV4zdQrqGF2q58hsR+Fx8cBYt4qtJqFpI2DoxjKsuoI6xdQe7GWt3KlQcrMsYNrsQxJ10GkigW441XvPGBSOFFgMlgOGjrpjLG7lV1RBTrGY20WO4B88+vuwFmqtoRKvZquH1Q17/lVNx5DHI7ViOpjp2Pf1IJ97LIL4kjtOcqcjyg8uxIov4nrABiCm3gq7lZnitwsagE+0Z3+WA7CsgPGJQeWWliN/fS44vVR6hYgfOlhH/kjbHKkqxfR1Hj6UfkFAx6cZ2NpgSb37ZPnqzge7Ae1qgB2oVA/wBHi+/Z+IjahhJzoEPepAXu0yrFGBjttETD1Kh8uunWr90mICd31DE68bm9/PXXAc5nBNwoXwF/vJxZujWqqFr4lpnCyPmUBgCraFsjg/VJFr8r6Yq9sEroy3RqYq2hq5YzHE0xVM+jN9G5uFtounE/HAG3dveRaxHhkVqepQETwlu0htbMv2kPEMMQ/Slu/wCm7PtCCxQ5go9ZmFwLeN7g+BOHG/277u6VUDiKoiAyTcLcexMbawNz+ydeBNuu4+9yVLSQSoYKyInrYGPEm3bjvxU8fC/cQcAKqXeGgXJC+yaeGVVALS5CrMBrdnFgfbz1xP0UrcYNk0RB5hqe3hqGsfZi97f3HpasNnVc3PS4BtytYqdb3vzPebjVtzayhzxwzuYuPVMY3Rie5JQiP46q3hgLruDtecVUkFVTrHJMDIrRSIyKiAKqlEJEY5A3OY5u7BEJxnWCvrqeQmBaJH4Fo6eSItrezdWoVte8nzxaaTenb0g0ShHfdXzfk5sAVqio9ZQsjEfZ09zEgYaPtaOCwnkihB4B5hmPtb/1xQo6La1WPpaqSJbkEQosN+WjNmYjx7uRwMt9tlQib0enLVVQt2mZWMmUKDmBlbViOeigcOOAOq7Zgnr6UQTRygR1BORw38kNbHxw529S5plPVwG6Bc0krKeLEqFHHkb+fcMBr+50ps1fNJ9iAj8p14+xTgw7wtaoVjHSsoT1pXAceudAeWnHxPdgI99lRa3jpG4KuaZ2GXlox0Op4d+Oz0ig6rSLYsR9I1za5F7Hxuccg+bIAuzh3dq/J+HZ7wP0sc0IJJI2e3G3aI7RPaB05i2AmYKYLDNGoUnIezG7ZuY1Ym97ggHwxERU5HZalPO16s8wR2bnuPsvia2SnZkISnu2YAxtoxuxsT7dfEnFfOSQKRFRXA0LyOPXNgApXN2gDby0vgJFqQEm9PGbd8+hINtRfw+GPEGzkWxMEClfVHpBsO8293vw1mhCSBDHs9XGjguwIDkldLa5mzD/AL05xpGFzIuztc1iCzZgFzAg27lYnywFn6pPR1WyFR2QC/ZsLra/Ps/fiANOD60NFlBFs0l7Dl+kDp5YmNq5Y4EzCAWP1yQgORiSNPPTuviNaVBcZaDLdR63cSSNRxF1t54DiYFIKFaHISQbN9U2J/pXscPdhpEKjsdRmIbWN2voFA7PD1dPZhlNKi2CmgWxB17iLkge+2H2yKmPrrKaQkWA6sWfXifK3ywFmwsfL4WAo/S1Dnp4E+1UAW77xyDHzdpWkji7zkY37kqAxOvtw66RKgKdn34GtiX2lXA+JxAbO3h9GNAzlxAaaTOUiLlm6z6NeyCwBs505gd+Ave83+DSf0P664yNsuWQkKGbIBcjMwAHEmwdfnjWW3KjrKJnysuYIwVxZh21NiOR8MZT2CWUMyhzwHZlRP66tf2DAeJaJpZCsYaS3NeHtJZvnjvT7MK6PTyMef0gUfBTiUrJpJLBgRfjnrY/iIwtvaMM3oEj1dICOJOeVh+iLYBlNQG/Zgy+Blv8bjHh1WP1o478gWY/AG2OdZ1Y1Xqz4Krj+th3u1uvU175KaJm724Iv4zcB5anwwEdU1ecfxca2+ytvvxObo7i1m0CDBF9HezSubIPfq3koODLuX0LU1PlkrD6RKNcvCNfZxbzOnhgmMVjUACyjQKo+AAGAom5fRTR0IEkoFRMBcvIoyr+Kh09p1xEz73is25RU8JUxxF2YqQdRG/MaaeBPvw83z2lkZ0Lnt3ORlNyLj/FA5nAvxcrGOYOpwOuiaUSbdjYFzZJdXZSTaMj6oCgeAwGjzzBFwfd5YGHSHuuYylVE5haK3V1A4wa+rLa+anPC9j1d9QUvlJpns+Wx14Hl5eBx0lQEWIBB0IIv54Ci7k76iqZqaqQRVyAZ4dLP+HG17MtiDYE+Fxiy7zVZipZZFy3VbgNax8LkgXPfgH9LOwHpSGh+jiRs0ak6x87QS8cvMxEgqfVFsctndLQenSKvikkZOEsTAMRa3aBt2vEW4YCL3Z33qEqcs8iMgYm05yqNfrMsbOcGjdvazVLdiqpgvHq4ImDW7zJINV8ox54BNRVbHdy7jabsxubtDr8L471O+ccdK1Ls9JadJGHWyMxZmXW4vcheP1QL4C+9IvSBLUy/ubsvM8jErJJGdTyKIxsAB9Z727jzxKbg7lrRlImtI72eW3MAnKWOtog3qJxdrsbBccuiXdZViWQRlI2yt1j2zzaBgcv1Yvsr4XOa+l2jhMVSAGPbOYm1y36zYWLGwRQqgXbADCRanduWqljpFmpZpECStKqkAhiEyi7aEkXI5YUfTGKltaAl7WsrRvoL/bjvzOnd7cXPp0p82x5j9hom/TC/JjjM1LUGNlYC+U3sb2+BBHswGhod5akatsuqKHVSiQOLeBAsfO+OFV0j00LBalKqnYkNZ6SMXFhfvvwtcd+Kjur0prAwVkeNDxcWaxvrnTQSD8IZX7y2DHAaXa1L9KsM0bclYMB4qdGQ+YBGAqmzOlrZiizTvw/mxUX77KD4e7DOi3p2UxuKqlW5uc0E6k9okEktxBJYHke7Fa346GJIQ0tE/Wx/wAm57a6/VNgGHgbHzwP0WIP1UlNkcCxDu6kG3MAXHfqMAfavb1FUgl6mgmOmmax0zZTYuNQGNvacIbSp8yhDDfsWyBjbKCo0EmXQNp7b8jgHJsNDxSPXumf/pHHCp3eufo8gtxJdmHsvEMBpl6vrqdCGjZr3IkjvpZgOwCTfh388R3Ug5OshhYizECnlAv2Tcdjja2nh4G2cKnYQRMxlUOOWlvYxYG/sxb+iPZSVlR1dQ0rJcrlWZ1HqMw9Vh3YAwS1Fx1i9UoVQe1RSXHID1b/AFuGHWw6vPNZXi5WApnQ6atZmFtQT3cTiN2t0fU8cTGnkqopCVAZaqXmyg8XIOhtriibn1FTFtSlieqqJFeaoRlkkLAiIWU27739wwB2wsLHzAUfpROuzv8AToz7lY487GOSlpJkNidnp8Oqcn9I48dLD2/c891WD7onxH7CZnhoUXUHZqj+kYmH9n4YC772/wCCS+S/11xk3Y8pVSVllW2rLGvEDmWzC2NZbzQFqSRRxyryJ4EHgoJPDkMZzj6K64+rl9sc4+cGAhJ9qPYFzUqDzzn7zY4ZNHJUyKkPXTSHQKRc+wAn34ulH0XVSuOvXrE+yhlQ/lGmaw9mCZukktEOrp9kxoPrOKhy58zJTrfyzAeWAqu5PQmxtNtBrDj1CHXydtfcPfgt7MpSiLHTxJTQLpYr2iPBRot+9iTx0544tt2oAuaGUeckZ9+RjbFU3t27tZxlpI0pl+20csknsywMo9xOAvFdtOno0HWyBbnQMSzue5R6znwA+GB3vf0pJGGCs0XEZVymdvEXukK+LZm/BGKPX7ubSlLHrLFtHbqqsu/fmdqctb8EEL4YiU6MK1jxUk98dQPiYMBCbc3plqCwH0cbesqsxZ+4yuxzSsPwjbuAxcf7n2K+0me18sLDyzEa+5T78MoehzaDHTqvaZB84xi59Hm5G09lzSS9RBNnULb0nJbxv1Zv5YA1jHxjisJtXadv/h9P/t3/ALfHM7U2ryoKb/bT/wBHAVXpE2oRDPG8aOhJBjduybC5yN9SUDtADTW5UaEgDaKxhvoi2U/Vcar4EjQ+Ywet4d19p1jyuYIoWkTLdanMCLaLIjRZJFzcDYMt9CbDFGboQ2medN+cP7GAGWO9EhZ1ANiSLG19b9w1PlgifvH7T76f86f2MOtm9DO0YpFdupYLrZJyh/K6skezXuIwBI3DdwyLLLeRUW/XMDMy2sCkKm0ERtfM3bb61iNLDKS9Tr9Go4gevIB6uY/4uG97Di58LhqXsTYG1qdiq09IkB16uKdkYtfR3lMbu7d4a4PMYkUoNqhgwpqbNck3qmPHu+h9b8I5iBoMowE90m0+fZVYtr2hZvye192MvUO7s00IliyPdimQOA9wAdFNs2hHC514Y0pXptaeGWF4KJFkjaMkTyMQGUre3Vi+h78D2Hom2jFH1MdUgS5YmOMXJNvrEh+Q0vbACQ7Hnsv0T9pigFtcw4qRxB88OqGKtpzmiFREdWumZfVNiTa3A6a4JsXRLtEAAVTgA5gAF43vexl447L0UV/87mF737EfM3N/4TqDYce4d2AjNh9LO06cfwmIVEQVCxdcjAN6pzAWsbHiuvfiW2jvpsLaEdquGWCTkwTtJ+IyE6eBFvDHSl6KK5TpVyCyheCAWFwARnYEC50OGs3QZPI7OalEvyEQ7vwWA+GAqNZsqOJjJQbQhqUt/Fytkkt3BZBlY+IsfDHHZu02mJWNXVhqbWP9SI4uX7wUtv8ADIx4GI/t4dRdARA1rzm8INPf1mAHu3omKdsTG1+Gg5anNGMWfoIcCpXvMtv9zLiy1HQlIy5Wriw/zKj7zfE1uP0Xts+oSUVAlQMzMpjsQcjKLNn/AAjywFv2rJ9MRyCQkj/XD7sBfdmS+19mkfbqBfvIzg/EYNe3EIhqWPDKCv8ARH68AzYBy7ZoFH1aipX/AHsg+WA0YowseScLADnpxbLS078MtQNfONxz0xRth1skC0jLUUr9QIbxelKmaxqc4zE2uOsU92g9pH6Yt36itoVipY88glVrZgugDA6sQOeBZs/cza8cYQ0MjkXsTUxqPYM334Au0O/cRQGRqcMSeylZTsAL6AkyjW1r2GJJN54yQB1epH/iIfkJMBj+9jbfKgA85xb4TjHUbsbcPGgg9s3/ALjAFbbm8j9VmpY2kZXUuqNExKAjOqgSE5rcMSNHtl2jDtTyKTrkLx5gOWa7gBrcRcgd5wGaXdDbcTZkoaO578jW8e2518cOJd3dvNxo6PX8GL9q2ALzbbN7dUwHC1mJvy/iwy28b49SbWkBsIb+IY/sYCUm6G3P5jSexIP1490+6G3Abijph5Mi/wBSQHAEPYm+cwJiqKdxIGfNI8kSpbMSmUBsxGXL9XTW/fibj3mZvVjjcgahJgSPPs2HtwLItibeUZfQIG49oztfXx9JGPP97O2GN32dGbi3aqQ49zyvgCz+7sxGkCDW1nnVfuwy2JU1qvIskcJUySMJTUXzKW7ChApylVsp5dm/PA+p9z9qkAei0aLzDCFrDw7Bx3PRxtG/ZXZy+LUyf2VOAJR22+dkCIzLb1ZL8e7QHCrNu5AQyOGt2SELC9tL+F8DWPcHbCH6NtmjxWFV+Ud8OF3J2zf+M2cP9SDfz+j1wE9sHfx8mWriELoFHr5ixtq1gAFUnv1xMxb8Ux4uAfNQPeWGKVJuVtgZmV9mljyWHJ8Qg+OGZ3f3gXQR0Z8Q1r/pD5YAgtv3RcPSqcHuMqE+5ScR27O+LvGomMAKrZ5TMAsjDg0QUHsEXJJtY8L64rtPsveIaquz0JHHKL++xx0Gxd42JJloAfxAf+VgL5/fDFbV4b9wl+/Ljwd5Yub047r1Ci/hqMUdN1tuEgmfZ9+8wg/8vDhd1dsn1qjZvh/Bgf7AwEhT7zzrUuC1LJAzg5xUqWRLeoIxqX468DoTiefe2BeJOuvL7yPlirSbqbVYWM+z7d3UyAfBhiPPR5tEm/X0S/irMP7eAvab2QN6udj3Bbn54gtsbxVAqUenA6ooUdJQRlObN1ihfWNtMpI4cRfERH0eVfOWlJ8Ff7745v0bVZv9LCL9x+V4DbAXf++NbAhXHeSo+Fmx6beOIi4dR+MbfI3wPU6KqsaCpt/rmPzhx9PRNUse1WkDnrm9wMYF8BZ94duyFY2pqimEkb3KyFwjqVZSpKgkWJBB8MPaHebKiiVo3f6xjuF8lDakctTfFVbopqFt1e0pdO9F08hj5+9VUkWO0r/jUsbfE64C5Tb0LxS1hxDFQfdnww/vzUE5nUW4ZY3b2dltT5Yq46IZwb+nodb2NHHb549T9EczAD02MW5rSgH3h8B42pvHOaaqVn6yFhI0bejzrIASSFkzIEQKSACSbgcsDTYu0f8A/chAIKrXPlIN79ZLa9+BHDXF8q+hOpbT90iVI1Bjax9gktjzsHoQmp6qGdquNhFIr2EZucpuOJ7xgDUQcfMfb/8AdsLAejj5hYWAWFhYWA9YWFhYD4cIYWFgEcIYWFgPuFhYWAWFhYWAWFhYWAWFhYWAWFhYWAWFhYWAWPhwsLAfcLCwsAsLCwsAsfMLCwH3CwsLALCwsLAf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7" y="2449336"/>
            <a:ext cx="2466975" cy="18478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79" y="516546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1817666" y="738801"/>
            <a:ext cx="70673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Desafios da redemocratização da sociedade 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 flipH="1">
            <a:off x="740229" y="1839190"/>
            <a:ext cx="5399314" cy="53389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Como Igreja participamos!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71835" y="2924326"/>
            <a:ext cx="243147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Diretas Já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 rot="20605056">
            <a:off x="1626076" y="3187648"/>
            <a:ext cx="41338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Como participamos?</a:t>
            </a:r>
          </a:p>
          <a:p>
            <a:r>
              <a:rPr lang="pt-BR" sz="2000" dirty="0" smtClean="0"/>
              <a:t>P. Carcerárias</a:t>
            </a:r>
          </a:p>
          <a:p>
            <a:r>
              <a:rPr lang="pt-BR" sz="2000" dirty="0" smtClean="0"/>
              <a:t>P. Da Criança </a:t>
            </a:r>
          </a:p>
          <a:p>
            <a:r>
              <a:rPr lang="pt-BR" sz="2000" dirty="0" smtClean="0"/>
              <a:t>P. Do Menor </a:t>
            </a:r>
          </a:p>
          <a:p>
            <a:r>
              <a:rPr lang="pt-BR" sz="2000" dirty="0" smtClean="0"/>
              <a:t>P. Dos migrantes </a:t>
            </a:r>
          </a:p>
          <a:p>
            <a:r>
              <a:rPr lang="pt-BR" sz="2000" dirty="0" smtClean="0"/>
              <a:t>P. Da mulher marginalizada  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863691" y="5071754"/>
            <a:ext cx="3871109" cy="1015663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JMJ – Momento de participação popular, manifestação da fé e </a:t>
            </a:r>
            <a:r>
              <a:rPr lang="pt-BR" sz="2400" dirty="0" smtClean="0"/>
              <a:t>revigoramento</a:t>
            </a:r>
            <a:r>
              <a:rPr lang="pt-BR" dirty="0" smtClean="0"/>
              <a:t> para Igreja 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3" r="12538"/>
          <a:stretch/>
        </p:blipFill>
        <p:spPr>
          <a:xfrm>
            <a:off x="8956713" y="549352"/>
            <a:ext cx="3183875" cy="267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63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1901414" y="742667"/>
            <a:ext cx="743425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Desafios atuais da </a:t>
            </a:r>
            <a:r>
              <a:rPr lang="pt-BR" sz="2800" b="1" dirty="0"/>
              <a:t>s</a:t>
            </a:r>
            <a:r>
              <a:rPr lang="pt-BR" sz="2800" b="1" dirty="0" smtClean="0"/>
              <a:t>ociedade brasileira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 flipH="1">
            <a:off x="953520" y="1777586"/>
            <a:ext cx="9067799" cy="83099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FF0000"/>
                </a:solidFill>
              </a:rPr>
              <a:t>Desafios em compreender e vislumbrar uma verdadeira mudança de época.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771322" y="4466947"/>
            <a:ext cx="143219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Família</a:t>
            </a:r>
            <a:r>
              <a:rPr lang="pt-BR" dirty="0" smtClean="0"/>
              <a:t> </a:t>
            </a:r>
            <a:endParaRPr lang="pt-B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602775" y="2844578"/>
            <a:ext cx="1875465" cy="40011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Mercado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 flipH="1">
            <a:off x="1023121" y="2943427"/>
            <a:ext cx="2507477" cy="40011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Politicas Públicas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 flipH="1">
            <a:off x="8561107" y="4992359"/>
            <a:ext cx="3467099" cy="40011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Tecnologia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 flipH="1">
            <a:off x="4566649" y="6395302"/>
            <a:ext cx="1822505" cy="40011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Bioética </a:t>
            </a:r>
            <a:endParaRPr lang="pt-BR" sz="2000" b="1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4122" r="7153" b="7754"/>
          <a:stretch/>
        </p:blipFill>
        <p:spPr>
          <a:xfrm>
            <a:off x="4376215" y="2844578"/>
            <a:ext cx="2203375" cy="15864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57" y="379765"/>
            <a:ext cx="1733550" cy="26289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107" y="5480962"/>
            <a:ext cx="3467100" cy="131445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21" y="3400240"/>
            <a:ext cx="2507477" cy="17526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75" y="3288934"/>
            <a:ext cx="1905000" cy="135255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49" y="4992359"/>
            <a:ext cx="1822505" cy="13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220">
              <a:srgbClr val="FFFFFF"/>
            </a:gs>
            <a:gs pos="48910">
              <a:srgbClr val="F0D1FA"/>
            </a:gs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rot="20878309">
            <a:off x="1229594" y="444805"/>
            <a:ext cx="2623952" cy="51855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Demografia: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 flipH="1">
            <a:off x="2351314" y="1231075"/>
            <a:ext cx="9555182" cy="3785652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População brasileira ultrapassou os 200 milhões de habitantes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Em 1960 era pouco mais de 70 milhões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Sudeste com a maior população – mais de 80 milhões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Expectativa de vida em 2012 chegou a 74,6 anos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Em 1960 a média era 6 crianças/família – em 2010 1,8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Diminuição do numero de crianças e aumento de idosos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Falta politica públicas para atendimento a pessoa idosa, hoje essa demanda é assumida pelas famílias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Em 1960 a população urbana era restrita a 45%, atualmente 85%.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4819100" y="5237670"/>
            <a:ext cx="7087396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/>
              <a:t>Em função do aumento da população:</a:t>
            </a:r>
          </a:p>
          <a:p>
            <a:pPr algn="just"/>
            <a:r>
              <a:rPr lang="pt-BR" dirty="0" smtClean="0"/>
              <a:t>Favelização, poluição, violência, </a:t>
            </a:r>
            <a:r>
              <a:rPr lang="pt-BR" dirty="0" err="1" smtClean="0"/>
              <a:t>drogadição</a:t>
            </a:r>
            <a:r>
              <a:rPr lang="pt-BR" dirty="0" smtClean="0"/>
              <a:t>, enchentes, mobilidade, condições sanitárias, transporte publico.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50% dos municípios brasileiro não </a:t>
            </a:r>
            <a:r>
              <a:rPr lang="pt-BR" dirty="0" smtClean="0"/>
              <a:t>têm </a:t>
            </a:r>
            <a:r>
              <a:rPr lang="pt-BR" dirty="0" smtClean="0"/>
              <a:t>coleta de esgoto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76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4828691" y="623705"/>
            <a:ext cx="5512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Articulação: políticas públicas com objetivos econômicos e sociais 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 flipH="1">
            <a:off x="2903068" y="1788369"/>
            <a:ext cx="88637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No inicio do século XXI, houve uma melhoria das politicas públicas: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Uma série de políticas sociais foi implantada com o intuito de reduzir o contingente dos miseráveis, com melhorias nos índices de alimentação e saúde.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 smtClean="0"/>
              <a:t>Bolsa família, que atende 14 milhões de famílias – ¼ da população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r>
              <a:rPr lang="pt-BR" sz="2400" b="1" dirty="0" smtClean="0"/>
              <a:t>Evolução nos últimos 10 anos: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Pobreza extrema de 9,7% para 4,3%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Mortalidade infantil de 53,7 para 17,7% (a cada mil) 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1577296" y="5832270"/>
            <a:ext cx="9002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Qual nossa analise ou posicionamento em relação a evolução das politicas públicas em desenvolvimento?</a:t>
            </a:r>
          </a:p>
          <a:p>
            <a:r>
              <a:rPr lang="pt-BR" dirty="0" smtClean="0"/>
              <a:t>								</a:t>
            </a:r>
            <a:r>
              <a:rPr lang="pt-BR" sz="2000" b="1" dirty="0" smtClean="0"/>
              <a:t>Quanto: Cristão – Sociedade – Igreja  </a:t>
            </a:r>
            <a:endParaRPr lang="pt-BR" sz="2000" b="1" dirty="0"/>
          </a:p>
        </p:txBody>
      </p:sp>
      <p:sp>
        <p:nvSpPr>
          <p:cNvPr id="5" name="Estrela de 5 pontas 4"/>
          <p:cNvSpPr/>
          <p:nvPr/>
        </p:nvSpPr>
        <p:spPr>
          <a:xfrm>
            <a:off x="152404" y="623704"/>
            <a:ext cx="1012372" cy="1001486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trela de 5 pontas 5"/>
          <p:cNvSpPr/>
          <p:nvPr/>
        </p:nvSpPr>
        <p:spPr>
          <a:xfrm>
            <a:off x="2490548" y="829157"/>
            <a:ext cx="1012372" cy="1001486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564924" y="1932710"/>
            <a:ext cx="1012372" cy="1001486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1986647" y="2592259"/>
            <a:ext cx="1012372" cy="1001486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1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588</TotalTime>
  <Words>962</Words>
  <Application>Microsoft Office PowerPoint</Application>
  <PresentationFormat>Widescreen</PresentationFormat>
  <Paragraphs>190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Wingdings</vt:lpstr>
      <vt:lpstr>Wingdings 3</vt:lpstr>
      <vt:lpstr>Cacho</vt:lpstr>
      <vt:lpstr>Primeiro momento – VER  Relação: Igreja e Sociedade </vt:lpstr>
      <vt:lpstr>Primeira Parte </vt:lpstr>
      <vt:lpstr>Primeira Parte  </vt:lpstr>
      <vt:lpstr>“Os desafios da primeira metade do século XX”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Primeiro momento – VER  Relação: Igreja e Sociedade</dc:title>
  <dc:creator>Toninho Evangelista</dc:creator>
  <cp:lastModifiedBy>ADM</cp:lastModifiedBy>
  <cp:revision>55</cp:revision>
  <dcterms:created xsi:type="dcterms:W3CDTF">2014-10-15T02:12:58Z</dcterms:created>
  <dcterms:modified xsi:type="dcterms:W3CDTF">2014-10-24T03:09:32Z</dcterms:modified>
</cp:coreProperties>
</file>